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explosion val="25"/>
          <c:cat>
            <c:strRef>
              <c:f>Sheet1!$A$2:$A$5</c:f>
              <c:strCache>
                <c:ptCount val="4"/>
                <c:pt idx="0">
                  <c:v>Порески приходи</c:v>
                </c:pt>
                <c:pt idx="1">
                  <c:v>Трансфери</c:v>
                </c:pt>
                <c:pt idx="2">
                  <c:v>Приходи од имовине</c:v>
                </c:pt>
                <c:pt idx="3">
                  <c:v>Други приходи</c:v>
                </c:pt>
              </c:strCache>
            </c:strRef>
          </c:cat>
          <c:val>
            <c:numRef>
              <c:f>Sheet1!$B$2:$B$5</c:f>
              <c:numCache>
                <c:formatCode>General</c:formatCode>
                <c:ptCount val="4"/>
                <c:pt idx="0">
                  <c:v>24.6</c:v>
                </c:pt>
                <c:pt idx="1">
                  <c:v>70.099999999999994</c:v>
                </c:pt>
                <c:pt idx="2">
                  <c:v>1.4</c:v>
                </c:pt>
                <c:pt idx="3">
                  <c:v>2.2999999999999998</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cat>
            <c:strRef>
              <c:f>Sheet1!$A$2:$A$13</c:f>
              <c:strCache>
                <c:ptCount val="12"/>
                <c:pt idx="0">
                  <c:v>Скупштина</c:v>
                </c:pt>
                <c:pt idx="1">
                  <c:v>Председник</c:v>
                </c:pt>
                <c:pt idx="2">
                  <c:v>Управа</c:v>
                </c:pt>
                <c:pt idx="3">
                  <c:v>Веће</c:v>
                </c:pt>
                <c:pt idx="4">
                  <c:v>Правобранилац</c:v>
                </c:pt>
                <c:pt idx="5">
                  <c:v>Основно образовање</c:v>
                </c:pt>
                <c:pt idx="6">
                  <c:v>Средње образовање</c:v>
                </c:pt>
                <c:pt idx="7">
                  <c:v>Туризам</c:v>
                </c:pt>
                <c:pt idx="8">
                  <c:v>Установе културе</c:v>
                </c:pt>
                <c:pt idx="9">
                  <c:v>Предшколско образовање</c:v>
                </c:pt>
                <c:pt idx="10">
                  <c:v>Здравствена заштита</c:v>
                </c:pt>
                <c:pt idx="11">
                  <c:v>Социјална заштита</c:v>
                </c:pt>
              </c:strCache>
            </c:strRef>
          </c:cat>
          <c:val>
            <c:numRef>
              <c:f>Sheet1!$B$2:$B$13</c:f>
              <c:numCache>
                <c:formatCode>General</c:formatCode>
                <c:ptCount val="12"/>
                <c:pt idx="0">
                  <c:v>1.72</c:v>
                </c:pt>
                <c:pt idx="1">
                  <c:v>1.58</c:v>
                </c:pt>
                <c:pt idx="2">
                  <c:v>72.8</c:v>
                </c:pt>
                <c:pt idx="3">
                  <c:v>0.26</c:v>
                </c:pt>
                <c:pt idx="4">
                  <c:v>0.39</c:v>
                </c:pt>
                <c:pt idx="5">
                  <c:v>4.38</c:v>
                </c:pt>
                <c:pt idx="6">
                  <c:v>1.66</c:v>
                </c:pt>
                <c:pt idx="7">
                  <c:v>1.58</c:v>
                </c:pt>
                <c:pt idx="8">
                  <c:v>2.86</c:v>
                </c:pt>
                <c:pt idx="9">
                  <c:v>8.19</c:v>
                </c:pt>
                <c:pt idx="10">
                  <c:v>0.76</c:v>
                </c:pt>
                <c:pt idx="11">
                  <c:v>0.83</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70399995139496452"/>
          <c:y val="2.43226912886732E-2"/>
          <c:w val="0.28674078934577624"/>
          <c:h val="0.92988441178500703"/>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BB6483-2524-43A9-9123-4A184FAB7E46}"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E894A1B7-8E54-48BA-8BA0-6C2582245EE0}">
      <dgm:prSet phldrT="[Text]"/>
      <dgm:spPr/>
      <dgm:t>
        <a:bodyPr/>
        <a:lstStyle/>
        <a:p>
          <a:r>
            <a:rPr lang="sr-Cyrl-RS" dirty="0" smtClean="0">
              <a:solidFill>
                <a:schemeClr val="bg1"/>
              </a:solidFill>
            </a:rPr>
            <a:t>Ко све учествује у изради Буџета?</a:t>
          </a:r>
          <a:endParaRPr lang="en-US" dirty="0">
            <a:solidFill>
              <a:schemeClr val="bg1"/>
            </a:solidFill>
          </a:endParaRPr>
        </a:p>
      </dgm:t>
    </dgm:pt>
    <dgm:pt modelId="{D5617FF5-309E-46A4-B71E-6192B8570B75}" type="parTrans" cxnId="{F487A206-15F9-4C50-83D1-1A551232CAAE}">
      <dgm:prSet/>
      <dgm:spPr/>
      <dgm:t>
        <a:bodyPr/>
        <a:lstStyle/>
        <a:p>
          <a:endParaRPr lang="en-US"/>
        </a:p>
      </dgm:t>
    </dgm:pt>
    <dgm:pt modelId="{F3F3B7C7-A785-4727-BAB6-06AE8B9820B6}" type="sibTrans" cxnId="{F487A206-15F9-4C50-83D1-1A551232CAAE}">
      <dgm:prSet/>
      <dgm:spPr/>
      <dgm:t>
        <a:bodyPr/>
        <a:lstStyle/>
        <a:p>
          <a:endParaRPr lang="en-US"/>
        </a:p>
      </dgm:t>
    </dgm:pt>
    <dgm:pt modelId="{81E4338D-6F6A-4E36-9514-ED2ED5BC1838}">
      <dgm:prSet phldrT="[Text]"/>
      <dgm:spPr/>
      <dgm:t>
        <a:bodyPr/>
        <a:lstStyle/>
        <a:p>
          <a:r>
            <a:rPr lang="sr-Cyrl-RS" b="0" dirty="0" smtClean="0">
              <a:solidFill>
                <a:schemeClr val="bg1"/>
              </a:solidFill>
            </a:rPr>
            <a:t>Установе:    </a:t>
          </a:r>
        </a:p>
        <a:p>
          <a:r>
            <a:rPr lang="sr-Cyrl-RS" b="0" dirty="0" smtClean="0">
              <a:solidFill>
                <a:schemeClr val="bg1"/>
              </a:solidFill>
            </a:rPr>
            <a:t>    Културно просветни центар                         Предшколска установа Туристичкаогранизација</a:t>
          </a:r>
        </a:p>
        <a:p>
          <a:r>
            <a:rPr lang="sr-Cyrl-RS" b="0" dirty="0" smtClean="0">
              <a:solidFill>
                <a:schemeClr val="bg1"/>
              </a:solidFill>
            </a:rPr>
            <a:t>Музеј</a:t>
          </a:r>
          <a:endParaRPr lang="en-US" b="0" dirty="0">
            <a:solidFill>
              <a:schemeClr val="bg1"/>
            </a:solidFill>
          </a:endParaRPr>
        </a:p>
      </dgm:t>
    </dgm:pt>
    <dgm:pt modelId="{8B63CCE5-B546-44B4-B736-677CBC4CE882}" type="parTrans" cxnId="{8AF22C5B-1B53-422C-BD97-75CFB9F46A00}">
      <dgm:prSet/>
      <dgm:spPr/>
      <dgm:t>
        <a:bodyPr/>
        <a:lstStyle/>
        <a:p>
          <a:endParaRPr lang="en-US"/>
        </a:p>
      </dgm:t>
    </dgm:pt>
    <dgm:pt modelId="{910050F4-00DC-403F-9B96-05B1E5E190A4}" type="sibTrans" cxnId="{8AF22C5B-1B53-422C-BD97-75CFB9F46A00}">
      <dgm:prSet/>
      <dgm:spPr/>
      <dgm:t>
        <a:bodyPr/>
        <a:lstStyle/>
        <a:p>
          <a:endParaRPr lang="en-US"/>
        </a:p>
      </dgm:t>
    </dgm:pt>
    <dgm:pt modelId="{0AA6B2A3-C1B4-443E-AC17-A61E8C802039}">
      <dgm:prSet phldrT="[Text]">
        <dgm:style>
          <a:lnRef idx="1">
            <a:schemeClr val="accent5"/>
          </a:lnRef>
          <a:fillRef idx="3">
            <a:schemeClr val="accent5"/>
          </a:fillRef>
          <a:effectRef idx="2">
            <a:schemeClr val="accent5"/>
          </a:effectRef>
          <a:fontRef idx="minor">
            <a:schemeClr val="lt1"/>
          </a:fontRef>
        </dgm:style>
      </dgm:prSet>
      <dgm:spPr>
        <a:gradFill rotWithShape="0">
          <a:gsLst>
            <a:gs pos="0">
              <a:schemeClr val="tx2">
                <a:lumMod val="75000"/>
              </a:schemeClr>
            </a:gs>
            <a:gs pos="50000">
              <a:schemeClr val="accent1">
                <a:lumMod val="75000"/>
              </a:schemeClr>
            </a:gs>
            <a:gs pos="100000">
              <a:schemeClr val="accent1">
                <a:lumMod val="75000"/>
              </a:schemeClr>
            </a:gs>
          </a:gsLst>
        </a:gradFill>
      </dgm:spPr>
      <dgm:t>
        <a:bodyPr/>
        <a:lstStyle/>
        <a:p>
          <a:r>
            <a:rPr lang="sr-Cyrl-RS" dirty="0" smtClean="0">
              <a:solidFill>
                <a:schemeClr val="bg1"/>
              </a:solidFill>
              <a:latin typeface="Batang" panose="02030600000101010101" pitchFamily="18" charset="-127"/>
              <a:ea typeface="Batang" panose="02030600000101010101" pitchFamily="18" charset="-127"/>
            </a:rPr>
            <a:t>-Основне школе</a:t>
          </a:r>
        </a:p>
        <a:p>
          <a:r>
            <a:rPr lang="sr-Cyrl-RS" dirty="0" smtClean="0">
              <a:solidFill>
                <a:schemeClr val="bg1"/>
              </a:solidFill>
              <a:latin typeface="Batang" panose="02030600000101010101" pitchFamily="18" charset="-127"/>
              <a:ea typeface="Batang" panose="02030600000101010101" pitchFamily="18" charset="-127"/>
            </a:rPr>
            <a:t>-Средња школа</a:t>
          </a:r>
          <a:endParaRPr lang="en-US" dirty="0"/>
        </a:p>
      </dgm:t>
    </dgm:pt>
    <dgm:pt modelId="{4549D72D-5A5C-42DF-B74A-A0C87A26EB03}" type="parTrans" cxnId="{6CFD67CB-2B01-4D06-8490-71C752042A63}">
      <dgm:prSet/>
      <dgm:spPr/>
      <dgm:t>
        <a:bodyPr/>
        <a:lstStyle/>
        <a:p>
          <a:endParaRPr lang="en-US"/>
        </a:p>
      </dgm:t>
    </dgm:pt>
    <dgm:pt modelId="{2C6E36E5-B6E4-4665-8508-C4952E63ACBC}" type="sibTrans" cxnId="{6CFD67CB-2B01-4D06-8490-71C752042A63}">
      <dgm:prSet/>
      <dgm:spPr/>
      <dgm:t>
        <a:bodyPr/>
        <a:lstStyle/>
        <a:p>
          <a:endParaRPr lang="en-US"/>
        </a:p>
      </dgm:t>
    </dgm:pt>
    <dgm:pt modelId="{97CE74A4-898C-4329-A770-9101C62A8F78}">
      <dgm:prSet phldrT="[Text]">
        <dgm:style>
          <a:lnRef idx="1">
            <a:schemeClr val="accent5"/>
          </a:lnRef>
          <a:fillRef idx="3">
            <a:schemeClr val="accent5"/>
          </a:fillRef>
          <a:effectRef idx="2">
            <a:schemeClr val="accent5"/>
          </a:effectRef>
          <a:fontRef idx="minor">
            <a:schemeClr val="lt1"/>
          </a:fontRef>
        </dgm:style>
      </dgm:prSet>
      <dgm:spPr>
        <a:gradFill rotWithShape="0">
          <a:gsLst>
            <a:gs pos="0">
              <a:schemeClr val="tx2">
                <a:lumMod val="75000"/>
              </a:schemeClr>
            </a:gs>
            <a:gs pos="50000">
              <a:schemeClr val="accent1">
                <a:lumMod val="75000"/>
              </a:schemeClr>
            </a:gs>
            <a:gs pos="100000">
              <a:schemeClr val="accent1">
                <a:lumMod val="50000"/>
              </a:schemeClr>
            </a:gs>
          </a:gsLst>
        </a:gradFill>
      </dgm:spPr>
      <dgm:t>
        <a:bodyPr/>
        <a:lstStyle/>
        <a:p>
          <a:r>
            <a:rPr lang="sr-Cyrl-RS" dirty="0" smtClean="0">
              <a:solidFill>
                <a:schemeClr val="bg1"/>
              </a:solidFill>
              <a:latin typeface="Batang" panose="02030600000101010101" pitchFamily="18" charset="-127"/>
              <a:ea typeface="Batang" panose="02030600000101010101" pitchFamily="18" charset="-127"/>
            </a:rPr>
            <a:t>Грађанство</a:t>
          </a:r>
          <a:endParaRPr lang="en-US" dirty="0"/>
        </a:p>
      </dgm:t>
    </dgm:pt>
    <dgm:pt modelId="{50FB916E-3410-4582-96B8-B663AD53686F}" type="parTrans" cxnId="{740EBE23-DC80-4AA7-B17F-AD269EF70914}">
      <dgm:prSet/>
      <dgm:spPr/>
      <dgm:t>
        <a:bodyPr/>
        <a:lstStyle/>
        <a:p>
          <a:endParaRPr lang="en-US"/>
        </a:p>
      </dgm:t>
    </dgm:pt>
    <dgm:pt modelId="{3FCE1970-E567-4C69-A5CE-D620F0827FCE}" type="sibTrans" cxnId="{740EBE23-DC80-4AA7-B17F-AD269EF70914}">
      <dgm:prSet/>
      <dgm:spPr/>
      <dgm:t>
        <a:bodyPr/>
        <a:lstStyle/>
        <a:p>
          <a:endParaRPr lang="en-US"/>
        </a:p>
      </dgm:t>
    </dgm:pt>
    <dgm:pt modelId="{B93C4770-29E7-4203-A9CE-26C17092BA68}">
      <dgm:prSet/>
      <dgm:spPr/>
      <dgm:t>
        <a:bodyPr/>
        <a:lstStyle/>
        <a:p>
          <a:endParaRPr lang="en-US"/>
        </a:p>
      </dgm:t>
    </dgm:pt>
    <dgm:pt modelId="{3F70C00D-97B7-4109-B0D6-7CC686CD54A3}" type="parTrans" cxnId="{CEC8C875-826D-4B05-B816-0F1E286C2D34}">
      <dgm:prSet/>
      <dgm:spPr/>
      <dgm:t>
        <a:bodyPr/>
        <a:lstStyle/>
        <a:p>
          <a:endParaRPr lang="en-US"/>
        </a:p>
      </dgm:t>
    </dgm:pt>
    <dgm:pt modelId="{8601F51F-74F4-4EBB-9942-1E5103A3D688}" type="sibTrans" cxnId="{CEC8C875-826D-4B05-B816-0F1E286C2D34}">
      <dgm:prSet/>
      <dgm:spPr/>
      <dgm:t>
        <a:bodyPr/>
        <a:lstStyle/>
        <a:p>
          <a:endParaRPr lang="en-US"/>
        </a:p>
      </dgm:t>
    </dgm:pt>
    <dgm:pt modelId="{392F1CF5-F78B-4A1B-A35E-A57D109A3EF7}">
      <dgm:prSet phldrT="[Text]">
        <dgm:style>
          <a:lnRef idx="1">
            <a:schemeClr val="accent5"/>
          </a:lnRef>
          <a:fillRef idx="3">
            <a:schemeClr val="accent5"/>
          </a:fillRef>
          <a:effectRef idx="2">
            <a:schemeClr val="accent5"/>
          </a:effectRef>
          <a:fontRef idx="minor">
            <a:schemeClr val="lt1"/>
          </a:fontRef>
        </dgm:style>
      </dgm:prSet>
      <dgm:spPr>
        <a:gradFill rotWithShape="0">
          <a:gsLst>
            <a:gs pos="0">
              <a:schemeClr val="tx2">
                <a:lumMod val="75000"/>
              </a:schemeClr>
            </a:gs>
            <a:gs pos="50000">
              <a:schemeClr val="accent1">
                <a:lumMod val="75000"/>
              </a:schemeClr>
            </a:gs>
            <a:gs pos="100000">
              <a:schemeClr val="accent1">
                <a:lumMod val="50000"/>
              </a:schemeClr>
            </a:gs>
          </a:gsLst>
        </a:gradFill>
      </dgm:spPr>
      <dgm:t>
        <a:bodyPr/>
        <a:lstStyle/>
        <a:p>
          <a:r>
            <a:rPr lang="sr-Cyrl-RS" dirty="0" smtClean="0">
              <a:solidFill>
                <a:schemeClr val="bg1"/>
              </a:solidFill>
              <a:latin typeface="Batang" panose="02030600000101010101" pitchFamily="18" charset="-127"/>
              <a:ea typeface="Batang" panose="02030600000101010101" pitchFamily="18" charset="-127"/>
            </a:rPr>
            <a:t>Општинска власт и стручне службе</a:t>
          </a:r>
          <a:endParaRPr lang="en-US" dirty="0"/>
        </a:p>
      </dgm:t>
    </dgm:pt>
    <dgm:pt modelId="{2096442C-84A9-4E39-8038-13350B7B427B}" type="parTrans" cxnId="{972DA847-1AA1-4FD2-B4C5-6688B9E3DBA6}">
      <dgm:prSet/>
      <dgm:spPr/>
      <dgm:t>
        <a:bodyPr/>
        <a:lstStyle/>
        <a:p>
          <a:endParaRPr lang="en-US"/>
        </a:p>
      </dgm:t>
    </dgm:pt>
    <dgm:pt modelId="{6FF0D7EF-4996-4B87-90F1-B82121067ABB}" type="sibTrans" cxnId="{972DA847-1AA1-4FD2-B4C5-6688B9E3DBA6}">
      <dgm:prSet/>
      <dgm:spPr/>
      <dgm:t>
        <a:bodyPr/>
        <a:lstStyle/>
        <a:p>
          <a:endParaRPr lang="en-US"/>
        </a:p>
      </dgm:t>
    </dgm:pt>
    <dgm:pt modelId="{6333EC68-0C3A-4655-80F7-F75544823D8A}">
      <dgm:prSet phldrT="[Text]">
        <dgm:style>
          <a:lnRef idx="1">
            <a:schemeClr val="accent5"/>
          </a:lnRef>
          <a:fillRef idx="3">
            <a:schemeClr val="accent5"/>
          </a:fillRef>
          <a:effectRef idx="2">
            <a:schemeClr val="accent5"/>
          </a:effectRef>
          <a:fontRef idx="minor">
            <a:schemeClr val="lt1"/>
          </a:fontRef>
        </dgm:style>
      </dgm:prSet>
      <dgm:spPr>
        <a:gradFill rotWithShape="0">
          <a:gsLst>
            <a:gs pos="0">
              <a:schemeClr val="tx2">
                <a:lumMod val="75000"/>
              </a:schemeClr>
            </a:gs>
            <a:gs pos="50000">
              <a:schemeClr val="accent1">
                <a:lumMod val="75000"/>
              </a:schemeClr>
            </a:gs>
            <a:gs pos="100000">
              <a:schemeClr val="accent1">
                <a:lumMod val="50000"/>
              </a:schemeClr>
            </a:gs>
          </a:gsLst>
        </a:gradFill>
      </dgm:spPr>
      <dgm:t>
        <a:bodyPr/>
        <a:lstStyle/>
        <a:p>
          <a:r>
            <a:rPr lang="sr-Cyrl-RS" dirty="0" smtClean="0">
              <a:solidFill>
                <a:schemeClr val="bg1"/>
              </a:solidFill>
              <a:latin typeface="Batang" panose="02030600000101010101" pitchFamily="18" charset="-127"/>
              <a:ea typeface="Batang" panose="02030600000101010101" pitchFamily="18" charset="-127"/>
            </a:rPr>
            <a:t>Месне заједнице</a:t>
          </a:r>
          <a:endParaRPr lang="en-US" dirty="0"/>
        </a:p>
      </dgm:t>
    </dgm:pt>
    <dgm:pt modelId="{6B7AA68B-4863-4082-83F0-EC690B6C5BDB}" type="parTrans" cxnId="{9ED798F4-4C95-4859-B499-86490815D364}">
      <dgm:prSet/>
      <dgm:spPr/>
      <dgm:t>
        <a:bodyPr/>
        <a:lstStyle/>
        <a:p>
          <a:endParaRPr lang="en-US"/>
        </a:p>
      </dgm:t>
    </dgm:pt>
    <dgm:pt modelId="{1ABABDEC-B5B2-4BBD-8E73-B857FEE6F485}" type="sibTrans" cxnId="{9ED798F4-4C95-4859-B499-86490815D364}">
      <dgm:prSet/>
      <dgm:spPr/>
      <dgm:t>
        <a:bodyPr/>
        <a:lstStyle/>
        <a:p>
          <a:endParaRPr lang="en-US"/>
        </a:p>
      </dgm:t>
    </dgm:pt>
    <dgm:pt modelId="{70EB5497-01D9-45EE-B70A-090107DE2DA2}">
      <dgm:prSet phldrT="[Text]">
        <dgm:style>
          <a:lnRef idx="1">
            <a:schemeClr val="accent5"/>
          </a:lnRef>
          <a:fillRef idx="3">
            <a:schemeClr val="accent5"/>
          </a:fillRef>
          <a:effectRef idx="2">
            <a:schemeClr val="accent5"/>
          </a:effectRef>
          <a:fontRef idx="minor">
            <a:schemeClr val="lt1"/>
          </a:fontRef>
        </dgm:style>
      </dgm:prSet>
      <dgm:spPr>
        <a:gradFill rotWithShape="0">
          <a:gsLst>
            <a:gs pos="0">
              <a:schemeClr val="tx2">
                <a:lumMod val="75000"/>
              </a:schemeClr>
            </a:gs>
            <a:gs pos="50000">
              <a:schemeClr val="accent1">
                <a:lumMod val="75000"/>
              </a:schemeClr>
            </a:gs>
            <a:gs pos="100000">
              <a:schemeClr val="accent1">
                <a:lumMod val="50000"/>
              </a:schemeClr>
            </a:gs>
          </a:gsLst>
        </a:gradFill>
      </dgm:spPr>
      <dgm:t>
        <a:bodyPr/>
        <a:lstStyle/>
        <a:p>
          <a:r>
            <a:rPr lang="sr-Cyrl-RS" dirty="0" smtClean="0">
              <a:solidFill>
                <a:schemeClr val="bg1"/>
              </a:solidFill>
              <a:latin typeface="Batang" panose="02030600000101010101" pitchFamily="18" charset="-127"/>
              <a:ea typeface="Batang" panose="02030600000101010101" pitchFamily="18" charset="-127"/>
            </a:rPr>
            <a:t>Невладине организације </a:t>
          </a:r>
          <a:endParaRPr lang="en-US" dirty="0"/>
        </a:p>
      </dgm:t>
    </dgm:pt>
    <dgm:pt modelId="{53F03690-67B4-43E2-9E30-08FCD2219F45}" type="parTrans" cxnId="{BC2DA49E-6A09-4B69-A7C1-3024100B6831}">
      <dgm:prSet/>
      <dgm:spPr/>
      <dgm:t>
        <a:bodyPr/>
        <a:lstStyle/>
        <a:p>
          <a:endParaRPr lang="en-US"/>
        </a:p>
      </dgm:t>
    </dgm:pt>
    <dgm:pt modelId="{18D6EB0F-D996-4ABE-B363-43DD55D779DD}" type="sibTrans" cxnId="{BC2DA49E-6A09-4B69-A7C1-3024100B6831}">
      <dgm:prSet/>
      <dgm:spPr/>
      <dgm:t>
        <a:bodyPr/>
        <a:lstStyle/>
        <a:p>
          <a:endParaRPr lang="en-US"/>
        </a:p>
      </dgm:t>
    </dgm:pt>
    <dgm:pt modelId="{E80B90A8-45A2-4128-A47C-C538EFDC1470}" type="pres">
      <dgm:prSet presAssocID="{A4BB6483-2524-43A9-9123-4A184FAB7E46}" presName="cycle" presStyleCnt="0">
        <dgm:presLayoutVars>
          <dgm:chMax val="1"/>
          <dgm:dir/>
          <dgm:animLvl val="ctr"/>
          <dgm:resizeHandles val="exact"/>
        </dgm:presLayoutVars>
      </dgm:prSet>
      <dgm:spPr/>
      <dgm:t>
        <a:bodyPr/>
        <a:lstStyle/>
        <a:p>
          <a:endParaRPr lang="en-US"/>
        </a:p>
      </dgm:t>
    </dgm:pt>
    <dgm:pt modelId="{42F70981-E510-4756-A530-76A4C742FBE9}" type="pres">
      <dgm:prSet presAssocID="{E894A1B7-8E54-48BA-8BA0-6C2582245EE0}" presName="centerShape" presStyleLbl="node0" presStyleIdx="0" presStyleCnt="1" custScaleX="129138" custLinFactNeighborX="-4631" custLinFactNeighborY="-3866"/>
      <dgm:spPr/>
      <dgm:t>
        <a:bodyPr/>
        <a:lstStyle/>
        <a:p>
          <a:endParaRPr lang="en-US"/>
        </a:p>
      </dgm:t>
    </dgm:pt>
    <dgm:pt modelId="{6C1247E6-82E5-4B85-B4BE-860C351274A4}" type="pres">
      <dgm:prSet presAssocID="{8B63CCE5-B546-44B4-B736-677CBC4CE882}" presName="parTrans" presStyleLbl="bgSibTrans2D1" presStyleIdx="0" presStyleCnt="6"/>
      <dgm:spPr/>
      <dgm:t>
        <a:bodyPr/>
        <a:lstStyle/>
        <a:p>
          <a:endParaRPr lang="en-US"/>
        </a:p>
      </dgm:t>
    </dgm:pt>
    <dgm:pt modelId="{1E1533E0-44A0-4E52-9417-11846196C01D}" type="pres">
      <dgm:prSet presAssocID="{81E4338D-6F6A-4E36-9514-ED2ED5BC1838}" presName="node" presStyleLbl="node1" presStyleIdx="0" presStyleCnt="6" custScaleX="117069" custScaleY="124104">
        <dgm:presLayoutVars>
          <dgm:bulletEnabled val="1"/>
        </dgm:presLayoutVars>
      </dgm:prSet>
      <dgm:spPr/>
      <dgm:t>
        <a:bodyPr/>
        <a:lstStyle/>
        <a:p>
          <a:endParaRPr lang="en-US"/>
        </a:p>
      </dgm:t>
    </dgm:pt>
    <dgm:pt modelId="{F8F9057A-68B9-421F-AFC8-E78FA07306DB}" type="pres">
      <dgm:prSet presAssocID="{6B7AA68B-4863-4082-83F0-EC690B6C5BDB}" presName="parTrans" presStyleLbl="bgSibTrans2D1" presStyleIdx="1" presStyleCnt="6"/>
      <dgm:spPr/>
      <dgm:t>
        <a:bodyPr/>
        <a:lstStyle/>
        <a:p>
          <a:endParaRPr lang="en-US"/>
        </a:p>
      </dgm:t>
    </dgm:pt>
    <dgm:pt modelId="{A63467FD-6C2A-4077-8BD4-66E0384ABDD7}" type="pres">
      <dgm:prSet presAssocID="{6333EC68-0C3A-4655-80F7-F75544823D8A}" presName="node" presStyleLbl="node1" presStyleIdx="1" presStyleCnt="6" custScaleX="139188" custScaleY="118554" custRadScaleRad="111924" custRadScaleInc="19033">
        <dgm:presLayoutVars>
          <dgm:bulletEnabled val="1"/>
        </dgm:presLayoutVars>
      </dgm:prSet>
      <dgm:spPr/>
      <dgm:t>
        <a:bodyPr/>
        <a:lstStyle/>
        <a:p>
          <a:endParaRPr lang="en-US"/>
        </a:p>
      </dgm:t>
    </dgm:pt>
    <dgm:pt modelId="{553B033F-E42D-412D-B889-271F3D9A3DC9}" type="pres">
      <dgm:prSet presAssocID="{2096442C-84A9-4E39-8038-13350B7B427B}" presName="parTrans" presStyleLbl="bgSibTrans2D1" presStyleIdx="2" presStyleCnt="6"/>
      <dgm:spPr/>
      <dgm:t>
        <a:bodyPr/>
        <a:lstStyle/>
        <a:p>
          <a:endParaRPr lang="en-US"/>
        </a:p>
      </dgm:t>
    </dgm:pt>
    <dgm:pt modelId="{2BE34940-5A5A-4179-A93E-FAAAA61ABB7E}" type="pres">
      <dgm:prSet presAssocID="{392F1CF5-F78B-4A1B-A35E-A57D109A3EF7}" presName="node" presStyleLbl="node1" presStyleIdx="2" presStyleCnt="6" custAng="0" custScaleX="126544" custRadScaleRad="88902" custRadScaleInc="46332">
        <dgm:presLayoutVars>
          <dgm:bulletEnabled val="1"/>
        </dgm:presLayoutVars>
      </dgm:prSet>
      <dgm:spPr/>
      <dgm:t>
        <a:bodyPr/>
        <a:lstStyle/>
        <a:p>
          <a:endParaRPr lang="en-US"/>
        </a:p>
      </dgm:t>
    </dgm:pt>
    <dgm:pt modelId="{45274CD3-94DC-42A6-A566-FDBFF2FE231E}" type="pres">
      <dgm:prSet presAssocID="{4549D72D-5A5C-42DF-B74A-A0C87A26EB03}" presName="parTrans" presStyleLbl="bgSibTrans2D1" presStyleIdx="3" presStyleCnt="6"/>
      <dgm:spPr/>
      <dgm:t>
        <a:bodyPr/>
        <a:lstStyle/>
        <a:p>
          <a:endParaRPr lang="en-US"/>
        </a:p>
      </dgm:t>
    </dgm:pt>
    <dgm:pt modelId="{A713FB8D-EF7F-46C8-ADD4-10A8A12EDB7F}" type="pres">
      <dgm:prSet presAssocID="{0AA6B2A3-C1B4-443E-AC17-A61E8C802039}" presName="node" presStyleLbl="node1" presStyleIdx="3" presStyleCnt="6" custScaleX="131146" custScaleY="120564" custRadScaleRad="101924" custRadScaleInc="52063">
        <dgm:presLayoutVars>
          <dgm:bulletEnabled val="1"/>
        </dgm:presLayoutVars>
      </dgm:prSet>
      <dgm:spPr/>
      <dgm:t>
        <a:bodyPr/>
        <a:lstStyle/>
        <a:p>
          <a:endParaRPr lang="en-US"/>
        </a:p>
      </dgm:t>
    </dgm:pt>
    <dgm:pt modelId="{E7F70ABF-E6D9-46D1-8A96-8CEBF1EC8819}" type="pres">
      <dgm:prSet presAssocID="{50FB916E-3410-4582-96B8-B663AD53686F}" presName="parTrans" presStyleLbl="bgSibTrans2D1" presStyleIdx="4" presStyleCnt="6"/>
      <dgm:spPr/>
      <dgm:t>
        <a:bodyPr/>
        <a:lstStyle/>
        <a:p>
          <a:endParaRPr lang="en-US"/>
        </a:p>
      </dgm:t>
    </dgm:pt>
    <dgm:pt modelId="{DB35EA8F-142F-4EDE-86F3-E5899D90DDFF}" type="pres">
      <dgm:prSet presAssocID="{97CE74A4-898C-4329-A770-9101C62A8F78}" presName="node" presStyleLbl="node1" presStyleIdx="4" presStyleCnt="6" custScaleX="97878" custScaleY="70051" custRadScaleRad="103851" custRadScaleInc="47254">
        <dgm:presLayoutVars>
          <dgm:bulletEnabled val="1"/>
        </dgm:presLayoutVars>
      </dgm:prSet>
      <dgm:spPr/>
      <dgm:t>
        <a:bodyPr/>
        <a:lstStyle/>
        <a:p>
          <a:endParaRPr lang="en-US"/>
        </a:p>
      </dgm:t>
    </dgm:pt>
    <dgm:pt modelId="{FB702F0E-DC86-44B3-90CA-57D328AE851F}" type="pres">
      <dgm:prSet presAssocID="{53F03690-67B4-43E2-9E30-08FCD2219F45}" presName="parTrans" presStyleLbl="bgSibTrans2D1" presStyleIdx="5" presStyleCnt="6"/>
      <dgm:spPr/>
      <dgm:t>
        <a:bodyPr/>
        <a:lstStyle/>
        <a:p>
          <a:endParaRPr lang="en-US"/>
        </a:p>
      </dgm:t>
    </dgm:pt>
    <dgm:pt modelId="{71E61BF8-4BCE-49A0-9AE6-68801A56E7EB}" type="pres">
      <dgm:prSet presAssocID="{70EB5497-01D9-45EE-B70A-090107DE2DA2}" presName="node" presStyleLbl="node1" presStyleIdx="5" presStyleCnt="6" custScaleY="64061" custRadScaleRad="97272" custRadScaleInc="19771">
        <dgm:presLayoutVars>
          <dgm:bulletEnabled val="1"/>
        </dgm:presLayoutVars>
      </dgm:prSet>
      <dgm:spPr/>
      <dgm:t>
        <a:bodyPr/>
        <a:lstStyle/>
        <a:p>
          <a:endParaRPr lang="en-US"/>
        </a:p>
      </dgm:t>
    </dgm:pt>
  </dgm:ptLst>
  <dgm:cxnLst>
    <dgm:cxn modelId="{DEAA85A1-64DF-43CB-B30D-3A4FA1ACCD2E}" type="presOf" srcId="{392F1CF5-F78B-4A1B-A35E-A57D109A3EF7}" destId="{2BE34940-5A5A-4179-A93E-FAAAA61ABB7E}" srcOrd="0" destOrd="0" presId="urn:microsoft.com/office/officeart/2005/8/layout/radial4"/>
    <dgm:cxn modelId="{4FF21D9F-BD4A-4BA3-9D90-E0FA2A85582A}" type="presOf" srcId="{70EB5497-01D9-45EE-B70A-090107DE2DA2}" destId="{71E61BF8-4BCE-49A0-9AE6-68801A56E7EB}" srcOrd="0" destOrd="0" presId="urn:microsoft.com/office/officeart/2005/8/layout/radial4"/>
    <dgm:cxn modelId="{5C651C60-BF06-4DB2-B6C5-58993F20970C}" type="presOf" srcId="{A4BB6483-2524-43A9-9123-4A184FAB7E46}" destId="{E80B90A8-45A2-4128-A47C-C538EFDC1470}" srcOrd="0" destOrd="0" presId="urn:microsoft.com/office/officeart/2005/8/layout/radial4"/>
    <dgm:cxn modelId="{9ED798F4-4C95-4859-B499-86490815D364}" srcId="{E894A1B7-8E54-48BA-8BA0-6C2582245EE0}" destId="{6333EC68-0C3A-4655-80F7-F75544823D8A}" srcOrd="1" destOrd="0" parTransId="{6B7AA68B-4863-4082-83F0-EC690B6C5BDB}" sibTransId="{1ABABDEC-B5B2-4BBD-8E73-B857FEE6F485}"/>
    <dgm:cxn modelId="{BC2DA49E-6A09-4B69-A7C1-3024100B6831}" srcId="{E894A1B7-8E54-48BA-8BA0-6C2582245EE0}" destId="{70EB5497-01D9-45EE-B70A-090107DE2DA2}" srcOrd="5" destOrd="0" parTransId="{53F03690-67B4-43E2-9E30-08FCD2219F45}" sibTransId="{18D6EB0F-D996-4ABE-B363-43DD55D779DD}"/>
    <dgm:cxn modelId="{96E59ADA-97D5-42AF-8A1E-C147FFE9AA3A}" type="presOf" srcId="{6333EC68-0C3A-4655-80F7-F75544823D8A}" destId="{A63467FD-6C2A-4077-8BD4-66E0384ABDD7}" srcOrd="0" destOrd="0" presId="urn:microsoft.com/office/officeart/2005/8/layout/radial4"/>
    <dgm:cxn modelId="{6CFD67CB-2B01-4D06-8490-71C752042A63}" srcId="{E894A1B7-8E54-48BA-8BA0-6C2582245EE0}" destId="{0AA6B2A3-C1B4-443E-AC17-A61E8C802039}" srcOrd="3" destOrd="0" parTransId="{4549D72D-5A5C-42DF-B74A-A0C87A26EB03}" sibTransId="{2C6E36E5-B6E4-4665-8508-C4952E63ACBC}"/>
    <dgm:cxn modelId="{2F5624A6-57D9-49C7-AD38-6A1DBBF5F7DC}" type="presOf" srcId="{8B63CCE5-B546-44B4-B736-677CBC4CE882}" destId="{6C1247E6-82E5-4B85-B4BE-860C351274A4}" srcOrd="0" destOrd="0" presId="urn:microsoft.com/office/officeart/2005/8/layout/radial4"/>
    <dgm:cxn modelId="{0C9A13E2-E086-48A8-BEC0-1CE27BB4405A}" type="presOf" srcId="{2096442C-84A9-4E39-8038-13350B7B427B}" destId="{553B033F-E42D-412D-B889-271F3D9A3DC9}" srcOrd="0" destOrd="0" presId="urn:microsoft.com/office/officeart/2005/8/layout/radial4"/>
    <dgm:cxn modelId="{74FCF7DF-8E79-4EA8-93AB-FC8830C426BA}" type="presOf" srcId="{97CE74A4-898C-4329-A770-9101C62A8F78}" destId="{DB35EA8F-142F-4EDE-86F3-E5899D90DDFF}" srcOrd="0" destOrd="0" presId="urn:microsoft.com/office/officeart/2005/8/layout/radial4"/>
    <dgm:cxn modelId="{DE586A1C-BFCF-4D88-BC0C-733188287A80}" type="presOf" srcId="{53F03690-67B4-43E2-9E30-08FCD2219F45}" destId="{FB702F0E-DC86-44B3-90CA-57D328AE851F}" srcOrd="0" destOrd="0" presId="urn:microsoft.com/office/officeart/2005/8/layout/radial4"/>
    <dgm:cxn modelId="{15FD45B7-D69C-4E20-A2F6-C7D333E184D4}" type="presOf" srcId="{50FB916E-3410-4582-96B8-B663AD53686F}" destId="{E7F70ABF-E6D9-46D1-8A96-8CEBF1EC8819}" srcOrd="0" destOrd="0" presId="urn:microsoft.com/office/officeart/2005/8/layout/radial4"/>
    <dgm:cxn modelId="{CEC8C875-826D-4B05-B816-0F1E286C2D34}" srcId="{A4BB6483-2524-43A9-9123-4A184FAB7E46}" destId="{B93C4770-29E7-4203-A9CE-26C17092BA68}" srcOrd="1" destOrd="0" parTransId="{3F70C00D-97B7-4109-B0D6-7CC686CD54A3}" sibTransId="{8601F51F-74F4-4EBB-9942-1E5103A3D688}"/>
    <dgm:cxn modelId="{AFC91496-5AB4-4129-A4A8-B1B1616445E3}" type="presOf" srcId="{4549D72D-5A5C-42DF-B74A-A0C87A26EB03}" destId="{45274CD3-94DC-42A6-A566-FDBFF2FE231E}" srcOrd="0" destOrd="0" presId="urn:microsoft.com/office/officeart/2005/8/layout/radial4"/>
    <dgm:cxn modelId="{740EBE23-DC80-4AA7-B17F-AD269EF70914}" srcId="{E894A1B7-8E54-48BA-8BA0-6C2582245EE0}" destId="{97CE74A4-898C-4329-A770-9101C62A8F78}" srcOrd="4" destOrd="0" parTransId="{50FB916E-3410-4582-96B8-B663AD53686F}" sibTransId="{3FCE1970-E567-4C69-A5CE-D620F0827FCE}"/>
    <dgm:cxn modelId="{162CA236-3D2A-4D33-B0AD-6B26DCBC202D}" type="presOf" srcId="{E894A1B7-8E54-48BA-8BA0-6C2582245EE0}" destId="{42F70981-E510-4756-A530-76A4C742FBE9}" srcOrd="0" destOrd="0" presId="urn:microsoft.com/office/officeart/2005/8/layout/radial4"/>
    <dgm:cxn modelId="{F487A206-15F9-4C50-83D1-1A551232CAAE}" srcId="{A4BB6483-2524-43A9-9123-4A184FAB7E46}" destId="{E894A1B7-8E54-48BA-8BA0-6C2582245EE0}" srcOrd="0" destOrd="0" parTransId="{D5617FF5-309E-46A4-B71E-6192B8570B75}" sibTransId="{F3F3B7C7-A785-4727-BAB6-06AE8B9820B6}"/>
    <dgm:cxn modelId="{8AF22C5B-1B53-422C-BD97-75CFB9F46A00}" srcId="{E894A1B7-8E54-48BA-8BA0-6C2582245EE0}" destId="{81E4338D-6F6A-4E36-9514-ED2ED5BC1838}" srcOrd="0" destOrd="0" parTransId="{8B63CCE5-B546-44B4-B736-677CBC4CE882}" sibTransId="{910050F4-00DC-403F-9B96-05B1E5E190A4}"/>
    <dgm:cxn modelId="{972DA847-1AA1-4FD2-B4C5-6688B9E3DBA6}" srcId="{E894A1B7-8E54-48BA-8BA0-6C2582245EE0}" destId="{392F1CF5-F78B-4A1B-A35E-A57D109A3EF7}" srcOrd="2" destOrd="0" parTransId="{2096442C-84A9-4E39-8038-13350B7B427B}" sibTransId="{6FF0D7EF-4996-4B87-90F1-B82121067ABB}"/>
    <dgm:cxn modelId="{F8B4F8FE-4D1A-4330-8EE9-690CA415381E}" type="presOf" srcId="{81E4338D-6F6A-4E36-9514-ED2ED5BC1838}" destId="{1E1533E0-44A0-4E52-9417-11846196C01D}" srcOrd="0" destOrd="0" presId="urn:microsoft.com/office/officeart/2005/8/layout/radial4"/>
    <dgm:cxn modelId="{3AE575D3-B247-426C-8750-AE5428889540}" type="presOf" srcId="{6B7AA68B-4863-4082-83F0-EC690B6C5BDB}" destId="{F8F9057A-68B9-421F-AFC8-E78FA07306DB}" srcOrd="0" destOrd="0" presId="urn:microsoft.com/office/officeart/2005/8/layout/radial4"/>
    <dgm:cxn modelId="{61BAE05C-542B-4CBE-8C0B-048DD419BD8D}" type="presOf" srcId="{0AA6B2A3-C1B4-443E-AC17-A61E8C802039}" destId="{A713FB8D-EF7F-46C8-ADD4-10A8A12EDB7F}" srcOrd="0" destOrd="0" presId="urn:microsoft.com/office/officeart/2005/8/layout/radial4"/>
    <dgm:cxn modelId="{03283D54-3F24-437E-AD2D-28C4253C240A}" type="presParOf" srcId="{E80B90A8-45A2-4128-A47C-C538EFDC1470}" destId="{42F70981-E510-4756-A530-76A4C742FBE9}" srcOrd="0" destOrd="0" presId="urn:microsoft.com/office/officeart/2005/8/layout/radial4"/>
    <dgm:cxn modelId="{9871D951-E15E-45A4-89C0-AE3C68F3B68C}" type="presParOf" srcId="{E80B90A8-45A2-4128-A47C-C538EFDC1470}" destId="{6C1247E6-82E5-4B85-B4BE-860C351274A4}" srcOrd="1" destOrd="0" presId="urn:microsoft.com/office/officeart/2005/8/layout/radial4"/>
    <dgm:cxn modelId="{C26F8068-52FB-4C9A-AB33-8D0A76B4B8B8}" type="presParOf" srcId="{E80B90A8-45A2-4128-A47C-C538EFDC1470}" destId="{1E1533E0-44A0-4E52-9417-11846196C01D}" srcOrd="2" destOrd="0" presId="urn:microsoft.com/office/officeart/2005/8/layout/radial4"/>
    <dgm:cxn modelId="{6420B996-4E9F-404D-BE9F-0CE915D62F6A}" type="presParOf" srcId="{E80B90A8-45A2-4128-A47C-C538EFDC1470}" destId="{F8F9057A-68B9-421F-AFC8-E78FA07306DB}" srcOrd="3" destOrd="0" presId="urn:microsoft.com/office/officeart/2005/8/layout/radial4"/>
    <dgm:cxn modelId="{B5B5D95C-D845-4F58-9A6C-E806012E82AC}" type="presParOf" srcId="{E80B90A8-45A2-4128-A47C-C538EFDC1470}" destId="{A63467FD-6C2A-4077-8BD4-66E0384ABDD7}" srcOrd="4" destOrd="0" presId="urn:microsoft.com/office/officeart/2005/8/layout/radial4"/>
    <dgm:cxn modelId="{72986B18-8F94-4CC3-B366-AC7AE12B81F1}" type="presParOf" srcId="{E80B90A8-45A2-4128-A47C-C538EFDC1470}" destId="{553B033F-E42D-412D-B889-271F3D9A3DC9}" srcOrd="5" destOrd="0" presId="urn:microsoft.com/office/officeart/2005/8/layout/radial4"/>
    <dgm:cxn modelId="{D324312A-6C18-4AA9-BB55-15ABC87F7597}" type="presParOf" srcId="{E80B90A8-45A2-4128-A47C-C538EFDC1470}" destId="{2BE34940-5A5A-4179-A93E-FAAAA61ABB7E}" srcOrd="6" destOrd="0" presId="urn:microsoft.com/office/officeart/2005/8/layout/radial4"/>
    <dgm:cxn modelId="{01B7F3FC-53BE-4E1A-A619-CDC9822270E2}" type="presParOf" srcId="{E80B90A8-45A2-4128-A47C-C538EFDC1470}" destId="{45274CD3-94DC-42A6-A566-FDBFF2FE231E}" srcOrd="7" destOrd="0" presId="urn:microsoft.com/office/officeart/2005/8/layout/radial4"/>
    <dgm:cxn modelId="{90C51B64-4489-4077-9F28-90956BB2DDB4}" type="presParOf" srcId="{E80B90A8-45A2-4128-A47C-C538EFDC1470}" destId="{A713FB8D-EF7F-46C8-ADD4-10A8A12EDB7F}" srcOrd="8" destOrd="0" presId="urn:microsoft.com/office/officeart/2005/8/layout/radial4"/>
    <dgm:cxn modelId="{0F69C072-B980-47D7-AB22-90E3D49462AF}" type="presParOf" srcId="{E80B90A8-45A2-4128-A47C-C538EFDC1470}" destId="{E7F70ABF-E6D9-46D1-8A96-8CEBF1EC8819}" srcOrd="9" destOrd="0" presId="urn:microsoft.com/office/officeart/2005/8/layout/radial4"/>
    <dgm:cxn modelId="{DA466F14-B829-4184-ADFE-9950031858A1}" type="presParOf" srcId="{E80B90A8-45A2-4128-A47C-C538EFDC1470}" destId="{DB35EA8F-142F-4EDE-86F3-E5899D90DDFF}" srcOrd="10" destOrd="0" presId="urn:microsoft.com/office/officeart/2005/8/layout/radial4"/>
    <dgm:cxn modelId="{13F796B9-EE87-4027-BB62-11A5874F3078}" type="presParOf" srcId="{E80B90A8-45A2-4128-A47C-C538EFDC1470}" destId="{FB702F0E-DC86-44B3-90CA-57D328AE851F}" srcOrd="11" destOrd="0" presId="urn:microsoft.com/office/officeart/2005/8/layout/radial4"/>
    <dgm:cxn modelId="{945A8A70-6B8B-49F5-BEF6-C71A9E598A08}" type="presParOf" srcId="{E80B90A8-45A2-4128-A47C-C538EFDC1470}" destId="{71E61BF8-4BCE-49A0-9AE6-68801A56E7EB}"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2F231B-147D-45F1-810E-0A6981467370}"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US"/>
        </a:p>
      </dgm:t>
    </dgm:pt>
    <dgm:pt modelId="{6BB88FF9-527B-4F70-8277-DE8516874B17}">
      <dgm:prSet phldrT="[Text]"/>
      <dgm:spPr/>
      <dgm:t>
        <a:bodyPr/>
        <a:lstStyle/>
        <a:p>
          <a:r>
            <a:rPr lang="sr-Cyrl-RS" dirty="0" smtClean="0">
              <a:solidFill>
                <a:schemeClr val="bg1"/>
              </a:solidFill>
            </a:rPr>
            <a:t>Укупни расходи и издаци буџета </a:t>
          </a:r>
          <a:r>
            <a:rPr lang="sr-Latn-RS" dirty="0" smtClean="0">
              <a:solidFill>
                <a:schemeClr val="bg1"/>
              </a:solidFill>
            </a:rPr>
            <a:t>603</a:t>
          </a:r>
          <a:r>
            <a:rPr lang="sr-Cyrl-RS" dirty="0" smtClean="0">
              <a:solidFill>
                <a:schemeClr val="bg1"/>
              </a:solidFill>
            </a:rPr>
            <a:t>.</a:t>
          </a:r>
          <a:r>
            <a:rPr lang="sr-Latn-RS" dirty="0" smtClean="0">
              <a:solidFill>
                <a:schemeClr val="bg1"/>
              </a:solidFill>
            </a:rPr>
            <a:t>7</a:t>
          </a:r>
          <a:r>
            <a:rPr lang="sr-Cyrl-RS" dirty="0" smtClean="0">
              <a:solidFill>
                <a:schemeClr val="bg1"/>
              </a:solidFill>
            </a:rPr>
            <a:t>94.938,00</a:t>
          </a:r>
          <a:endParaRPr lang="en-US" dirty="0">
            <a:solidFill>
              <a:schemeClr val="bg1"/>
            </a:solidFill>
          </a:endParaRPr>
        </a:p>
      </dgm:t>
    </dgm:pt>
    <dgm:pt modelId="{23F32B8E-D8DE-4F3E-B9F5-4E3CC6D23C96}" type="parTrans" cxnId="{728176B4-E4F8-425B-918A-21A3685CCB5E}">
      <dgm:prSet/>
      <dgm:spPr/>
      <dgm:t>
        <a:bodyPr/>
        <a:lstStyle/>
        <a:p>
          <a:endParaRPr lang="en-US"/>
        </a:p>
      </dgm:t>
    </dgm:pt>
    <dgm:pt modelId="{07ADF2F8-0E4C-4228-9ED1-9D883518941B}" type="sibTrans" cxnId="{728176B4-E4F8-425B-918A-21A3685CCB5E}">
      <dgm:prSet/>
      <dgm:spPr/>
      <dgm:t>
        <a:bodyPr/>
        <a:lstStyle/>
        <a:p>
          <a:endParaRPr lang="en-US"/>
        </a:p>
      </dgm:t>
    </dgm:pt>
    <dgm:pt modelId="{B52046EF-0EAB-49BD-9DE3-B58D745836CD}">
      <dgm:prSet phldrT="[Text]"/>
      <dgm:spPr/>
      <dgm:t>
        <a:bodyPr/>
        <a:lstStyle/>
        <a:p>
          <a:r>
            <a:rPr lang="sr-Cyrl-RS" dirty="0" smtClean="0">
              <a:solidFill>
                <a:schemeClr val="bg1"/>
              </a:solidFill>
            </a:rPr>
            <a:t>Коришћење роба и услуга 264.212.837,00</a:t>
          </a:r>
          <a:endParaRPr lang="en-US" dirty="0">
            <a:solidFill>
              <a:schemeClr val="bg1"/>
            </a:solidFill>
          </a:endParaRPr>
        </a:p>
      </dgm:t>
    </dgm:pt>
    <dgm:pt modelId="{F132728F-948D-4E17-9041-B4D6CB1D2B99}" type="parTrans" cxnId="{A9EC18F2-129E-4968-AB07-A97A45E1D861}">
      <dgm:prSet/>
      <dgm:spPr/>
      <dgm:t>
        <a:bodyPr/>
        <a:lstStyle/>
        <a:p>
          <a:endParaRPr lang="en-US"/>
        </a:p>
      </dgm:t>
    </dgm:pt>
    <dgm:pt modelId="{ECC2EF6E-1574-4CE2-A798-4973B054451F}" type="sibTrans" cxnId="{A9EC18F2-129E-4968-AB07-A97A45E1D861}">
      <dgm:prSet/>
      <dgm:spPr/>
      <dgm:t>
        <a:bodyPr/>
        <a:lstStyle/>
        <a:p>
          <a:endParaRPr lang="en-US"/>
        </a:p>
      </dgm:t>
    </dgm:pt>
    <dgm:pt modelId="{C3CC229E-E135-4DDF-95C3-4B6566D42DC7}">
      <dgm:prSet phldrT="[Text]"/>
      <dgm:spPr/>
      <dgm:t>
        <a:bodyPr/>
        <a:lstStyle/>
        <a:p>
          <a:r>
            <a:rPr lang="sr-Cyrl-RS" dirty="0" smtClean="0">
              <a:solidFill>
                <a:schemeClr val="bg1"/>
              </a:solidFill>
            </a:rPr>
            <a:t>Трансфери и дотације </a:t>
          </a:r>
          <a:r>
            <a:rPr lang="sr-Latn-RS" dirty="0" smtClean="0">
              <a:solidFill>
                <a:schemeClr val="bg1"/>
              </a:solidFill>
            </a:rPr>
            <a:t>53</a:t>
          </a:r>
          <a:r>
            <a:rPr lang="sr-Cyrl-RS" dirty="0" smtClean="0">
              <a:solidFill>
                <a:schemeClr val="bg1"/>
              </a:solidFill>
            </a:rPr>
            <a:t>.</a:t>
          </a:r>
          <a:r>
            <a:rPr lang="sr-Latn-RS" dirty="0" smtClean="0">
              <a:solidFill>
                <a:schemeClr val="bg1"/>
              </a:solidFill>
            </a:rPr>
            <a:t>8</a:t>
          </a:r>
          <a:r>
            <a:rPr lang="sr-Cyrl-RS" dirty="0" smtClean="0">
              <a:solidFill>
                <a:schemeClr val="bg1"/>
              </a:solidFill>
            </a:rPr>
            <a:t>49.310,00</a:t>
          </a:r>
          <a:endParaRPr lang="en-US" dirty="0">
            <a:solidFill>
              <a:schemeClr val="bg1"/>
            </a:solidFill>
          </a:endParaRPr>
        </a:p>
      </dgm:t>
    </dgm:pt>
    <dgm:pt modelId="{4936C232-5763-4EC4-ACFE-9D43FD9F7BF0}" type="parTrans" cxnId="{50F683A3-3AF7-4DE8-924D-9CA569810596}">
      <dgm:prSet/>
      <dgm:spPr/>
      <dgm:t>
        <a:bodyPr/>
        <a:lstStyle/>
        <a:p>
          <a:endParaRPr lang="en-US"/>
        </a:p>
      </dgm:t>
    </dgm:pt>
    <dgm:pt modelId="{0EE11BE9-29BF-4FCD-8B09-70B6C306E6D8}" type="sibTrans" cxnId="{50F683A3-3AF7-4DE8-924D-9CA569810596}">
      <dgm:prSet/>
      <dgm:spPr/>
      <dgm:t>
        <a:bodyPr/>
        <a:lstStyle/>
        <a:p>
          <a:endParaRPr lang="en-US"/>
        </a:p>
      </dgm:t>
    </dgm:pt>
    <dgm:pt modelId="{5E473066-6779-4C89-92B9-CB13B5DF8FB8}">
      <dgm:prSet phldrT="[Text]"/>
      <dgm:spPr/>
      <dgm:t>
        <a:bodyPr/>
        <a:lstStyle/>
        <a:p>
          <a:r>
            <a:rPr lang="sr-Cyrl-RS" dirty="0" smtClean="0">
              <a:solidFill>
                <a:schemeClr val="bg1"/>
              </a:solidFill>
            </a:rPr>
            <a:t>Расходи за запослене 110.514.283,00</a:t>
          </a:r>
          <a:endParaRPr lang="en-US" dirty="0">
            <a:solidFill>
              <a:schemeClr val="bg1"/>
            </a:solidFill>
          </a:endParaRPr>
        </a:p>
      </dgm:t>
    </dgm:pt>
    <dgm:pt modelId="{2C4AF5BE-BCED-4EC1-A82E-9FF42E4E6D9A}" type="parTrans" cxnId="{807775EA-5573-49EB-B605-F21A5878190C}">
      <dgm:prSet/>
      <dgm:spPr/>
      <dgm:t>
        <a:bodyPr/>
        <a:lstStyle/>
        <a:p>
          <a:endParaRPr lang="en-US"/>
        </a:p>
      </dgm:t>
    </dgm:pt>
    <dgm:pt modelId="{6F231AA6-B21E-4E47-8398-F821E227C15A}" type="sibTrans" cxnId="{807775EA-5573-49EB-B605-F21A5878190C}">
      <dgm:prSet/>
      <dgm:spPr/>
      <dgm:t>
        <a:bodyPr/>
        <a:lstStyle/>
        <a:p>
          <a:endParaRPr lang="en-US"/>
        </a:p>
      </dgm:t>
    </dgm:pt>
    <dgm:pt modelId="{ADAF92A9-01F4-4843-938D-A91A3B42B975}">
      <dgm:prSet phldrT="[Text]"/>
      <dgm:spPr/>
      <dgm:t>
        <a:bodyPr/>
        <a:lstStyle/>
        <a:p>
          <a:r>
            <a:rPr lang="sr-Cyrl-RS" dirty="0" smtClean="0">
              <a:solidFill>
                <a:schemeClr val="bg1"/>
              </a:solidFill>
            </a:rPr>
            <a:t>Социјална помоћ 14.700.000,00</a:t>
          </a:r>
          <a:endParaRPr lang="en-US" dirty="0">
            <a:solidFill>
              <a:schemeClr val="bg1"/>
            </a:solidFill>
          </a:endParaRPr>
        </a:p>
      </dgm:t>
    </dgm:pt>
    <dgm:pt modelId="{3E7106AA-8019-4645-B983-B722E5E5B900}" type="parTrans" cxnId="{E8D90958-B73C-48E1-98DF-DA432F197001}">
      <dgm:prSet/>
      <dgm:spPr/>
      <dgm:t>
        <a:bodyPr/>
        <a:lstStyle/>
        <a:p>
          <a:endParaRPr lang="en-US"/>
        </a:p>
      </dgm:t>
    </dgm:pt>
    <dgm:pt modelId="{4EBE329B-5A5E-42DA-9808-5C0109D40718}" type="sibTrans" cxnId="{E8D90958-B73C-48E1-98DF-DA432F197001}">
      <dgm:prSet/>
      <dgm:spPr/>
      <dgm:t>
        <a:bodyPr/>
        <a:lstStyle/>
        <a:p>
          <a:endParaRPr lang="en-US"/>
        </a:p>
      </dgm:t>
    </dgm:pt>
    <dgm:pt modelId="{8205BD1D-C1DD-44B3-82F6-C5EF74380E4D}">
      <dgm:prSet/>
      <dgm:spPr/>
      <dgm:t>
        <a:bodyPr/>
        <a:lstStyle/>
        <a:p>
          <a:endParaRPr lang="en-US"/>
        </a:p>
      </dgm:t>
    </dgm:pt>
    <dgm:pt modelId="{5D952354-D3FB-44B7-ADBA-872B0F8929B4}" type="parTrans" cxnId="{E8AB1797-A99A-4384-8945-C9CE56FE3F06}">
      <dgm:prSet/>
      <dgm:spPr/>
      <dgm:t>
        <a:bodyPr/>
        <a:lstStyle/>
        <a:p>
          <a:endParaRPr lang="en-US"/>
        </a:p>
      </dgm:t>
    </dgm:pt>
    <dgm:pt modelId="{D4095732-3BD9-48C3-9CBA-C0E5614D150D}" type="sibTrans" cxnId="{E8AB1797-A99A-4384-8945-C9CE56FE3F06}">
      <dgm:prSet/>
      <dgm:spPr/>
      <dgm:t>
        <a:bodyPr/>
        <a:lstStyle/>
        <a:p>
          <a:endParaRPr lang="en-US"/>
        </a:p>
      </dgm:t>
    </dgm:pt>
    <dgm:pt modelId="{BCD2F29E-C0C9-4390-AD4F-05F01DD8026C}">
      <dgm:prSet phldrT="[Text]"/>
      <dgm:spPr/>
      <dgm:t>
        <a:bodyPr/>
        <a:lstStyle/>
        <a:p>
          <a:r>
            <a:rPr lang="sr-Cyrl-RS" dirty="0" smtClean="0">
              <a:solidFill>
                <a:schemeClr val="bg1"/>
              </a:solidFill>
            </a:rPr>
            <a:t>Субвенције 12.900.000,00</a:t>
          </a:r>
          <a:endParaRPr lang="en-US" dirty="0">
            <a:solidFill>
              <a:schemeClr val="bg1"/>
            </a:solidFill>
          </a:endParaRPr>
        </a:p>
      </dgm:t>
    </dgm:pt>
    <dgm:pt modelId="{C35AC636-73BD-4BD8-93C1-A9211CBEFA23}" type="parTrans" cxnId="{BEC65849-DCB8-4D6C-A588-805FD34A1956}">
      <dgm:prSet/>
      <dgm:spPr/>
      <dgm:t>
        <a:bodyPr/>
        <a:lstStyle/>
        <a:p>
          <a:endParaRPr lang="en-US"/>
        </a:p>
      </dgm:t>
    </dgm:pt>
    <dgm:pt modelId="{815928E0-61D9-419E-8C1F-ACF3E2B57082}" type="sibTrans" cxnId="{BEC65849-DCB8-4D6C-A588-805FD34A1956}">
      <dgm:prSet/>
      <dgm:spPr/>
      <dgm:t>
        <a:bodyPr/>
        <a:lstStyle/>
        <a:p>
          <a:endParaRPr lang="en-US"/>
        </a:p>
      </dgm:t>
    </dgm:pt>
    <dgm:pt modelId="{83823E05-2140-472D-B7DE-18305A6E3AB9}">
      <dgm:prSet phldrT="[Text]"/>
      <dgm:spPr/>
      <dgm:t>
        <a:bodyPr/>
        <a:lstStyle/>
        <a:p>
          <a:r>
            <a:rPr lang="sr-Cyrl-RS" dirty="0" smtClean="0">
              <a:solidFill>
                <a:schemeClr val="bg1"/>
              </a:solidFill>
            </a:rPr>
            <a:t>Отплата камата и главнице   24.369.000,00</a:t>
          </a:r>
          <a:endParaRPr lang="en-US" dirty="0">
            <a:solidFill>
              <a:schemeClr val="bg1"/>
            </a:solidFill>
          </a:endParaRPr>
        </a:p>
      </dgm:t>
    </dgm:pt>
    <dgm:pt modelId="{8B9291A8-578A-456F-82FC-6750F22859DF}" type="parTrans" cxnId="{2108D1D0-2870-4E27-9624-F9C55117C420}">
      <dgm:prSet/>
      <dgm:spPr/>
      <dgm:t>
        <a:bodyPr/>
        <a:lstStyle/>
        <a:p>
          <a:endParaRPr lang="en-US"/>
        </a:p>
      </dgm:t>
    </dgm:pt>
    <dgm:pt modelId="{9015F5BC-A30B-4273-8718-581807F73EA8}" type="sibTrans" cxnId="{2108D1D0-2870-4E27-9624-F9C55117C420}">
      <dgm:prSet/>
      <dgm:spPr/>
      <dgm:t>
        <a:bodyPr/>
        <a:lstStyle/>
        <a:p>
          <a:endParaRPr lang="en-US"/>
        </a:p>
      </dgm:t>
    </dgm:pt>
    <dgm:pt modelId="{49DD8F24-FD80-4EF3-9D5F-A257ADC827BB}">
      <dgm:prSet/>
      <dgm:spPr/>
      <dgm:t>
        <a:bodyPr/>
        <a:lstStyle/>
        <a:p>
          <a:endParaRPr lang="en-US"/>
        </a:p>
      </dgm:t>
    </dgm:pt>
    <dgm:pt modelId="{B3B956F2-6D2F-41CD-8261-19EBB2F11155}" type="parTrans" cxnId="{F17F26D0-3C4B-4F5E-9C96-B4D1759E074D}">
      <dgm:prSet/>
      <dgm:spPr/>
      <dgm:t>
        <a:bodyPr/>
        <a:lstStyle/>
        <a:p>
          <a:endParaRPr lang="en-US"/>
        </a:p>
      </dgm:t>
    </dgm:pt>
    <dgm:pt modelId="{C2CF7548-CB91-4B56-ABF6-4CB0A136C770}" type="sibTrans" cxnId="{F17F26D0-3C4B-4F5E-9C96-B4D1759E074D}">
      <dgm:prSet/>
      <dgm:spPr/>
      <dgm:t>
        <a:bodyPr/>
        <a:lstStyle/>
        <a:p>
          <a:endParaRPr lang="en-US"/>
        </a:p>
      </dgm:t>
    </dgm:pt>
    <dgm:pt modelId="{6A09EB79-3114-4907-B599-DCBAE1382B8D}">
      <dgm:prSet/>
      <dgm:spPr/>
      <dgm:t>
        <a:bodyPr/>
        <a:lstStyle/>
        <a:p>
          <a:endParaRPr lang="en-US"/>
        </a:p>
      </dgm:t>
    </dgm:pt>
    <dgm:pt modelId="{1EE6D33F-D26E-4A1F-9570-F698CF8FB658}" type="parTrans" cxnId="{1534F7AF-BDC8-45A9-946B-D5635B49B0D3}">
      <dgm:prSet/>
      <dgm:spPr/>
      <dgm:t>
        <a:bodyPr/>
        <a:lstStyle/>
        <a:p>
          <a:endParaRPr lang="en-US"/>
        </a:p>
      </dgm:t>
    </dgm:pt>
    <dgm:pt modelId="{2FB6D7F6-FB8F-4E15-817B-1B5D96E1458C}" type="sibTrans" cxnId="{1534F7AF-BDC8-45A9-946B-D5635B49B0D3}">
      <dgm:prSet/>
      <dgm:spPr/>
      <dgm:t>
        <a:bodyPr/>
        <a:lstStyle/>
        <a:p>
          <a:endParaRPr lang="en-US"/>
        </a:p>
      </dgm:t>
    </dgm:pt>
    <dgm:pt modelId="{4C760C3D-CC7B-4EAA-A6C3-DA52850B057B}">
      <dgm:prSet phldrT="[Text]"/>
      <dgm:spPr/>
      <dgm:t>
        <a:bodyPr/>
        <a:lstStyle/>
        <a:p>
          <a:r>
            <a:rPr lang="sr-Cyrl-RS" dirty="0" smtClean="0">
              <a:solidFill>
                <a:schemeClr val="bg1"/>
              </a:solidFill>
            </a:rPr>
            <a:t>Капитални издаци 26.870.000,00</a:t>
          </a:r>
          <a:endParaRPr lang="en-US" dirty="0">
            <a:solidFill>
              <a:schemeClr val="bg1"/>
            </a:solidFill>
          </a:endParaRPr>
        </a:p>
      </dgm:t>
    </dgm:pt>
    <dgm:pt modelId="{2B3C00BF-E195-49A6-A88F-DB282E565F58}" type="parTrans" cxnId="{78A843AF-CAE7-4848-B9D7-F3E0FCB70C19}">
      <dgm:prSet/>
      <dgm:spPr/>
      <dgm:t>
        <a:bodyPr/>
        <a:lstStyle/>
        <a:p>
          <a:endParaRPr lang="en-US"/>
        </a:p>
      </dgm:t>
    </dgm:pt>
    <dgm:pt modelId="{0D2615F9-0B9D-411C-A07A-3579CD4FC6FD}" type="sibTrans" cxnId="{78A843AF-CAE7-4848-B9D7-F3E0FCB70C19}">
      <dgm:prSet/>
      <dgm:spPr/>
      <dgm:t>
        <a:bodyPr/>
        <a:lstStyle/>
        <a:p>
          <a:endParaRPr lang="en-US"/>
        </a:p>
      </dgm:t>
    </dgm:pt>
    <dgm:pt modelId="{1C0EFD9B-CB53-4213-AF84-4DDB63B6075A}">
      <dgm:prSet phldrT="[Text]"/>
      <dgm:spPr/>
      <dgm:t>
        <a:bodyPr/>
        <a:lstStyle/>
        <a:p>
          <a:r>
            <a:rPr lang="sr-Cyrl-RS" dirty="0" smtClean="0">
              <a:solidFill>
                <a:schemeClr val="bg1"/>
              </a:solidFill>
            </a:rPr>
            <a:t>Резерва  15.500.000,00</a:t>
          </a:r>
          <a:endParaRPr lang="en-US" dirty="0">
            <a:solidFill>
              <a:schemeClr val="bg1"/>
            </a:solidFill>
          </a:endParaRPr>
        </a:p>
      </dgm:t>
    </dgm:pt>
    <dgm:pt modelId="{B272C248-6151-4490-9D00-0C626D8D5EC6}" type="parTrans" cxnId="{30C61D5E-E0EE-4386-9071-273418240B2B}">
      <dgm:prSet/>
      <dgm:spPr/>
      <dgm:t>
        <a:bodyPr/>
        <a:lstStyle/>
        <a:p>
          <a:endParaRPr lang="en-US"/>
        </a:p>
      </dgm:t>
    </dgm:pt>
    <dgm:pt modelId="{1AB2EA83-8043-4C87-A1F5-30011DE24E71}" type="sibTrans" cxnId="{30C61D5E-E0EE-4386-9071-273418240B2B}">
      <dgm:prSet/>
      <dgm:spPr/>
      <dgm:t>
        <a:bodyPr/>
        <a:lstStyle/>
        <a:p>
          <a:endParaRPr lang="en-US"/>
        </a:p>
      </dgm:t>
    </dgm:pt>
    <dgm:pt modelId="{5D90C0E8-7690-481D-A9D3-1C873D5629A7}">
      <dgm:prSet phldrT="[Text]" custT="1"/>
      <dgm:spPr/>
      <dgm:t>
        <a:bodyPr/>
        <a:lstStyle/>
        <a:p>
          <a:r>
            <a:rPr lang="sr-Cyrl-RS" sz="800" dirty="0" smtClean="0">
              <a:solidFill>
                <a:schemeClr val="bg1"/>
              </a:solidFill>
            </a:rPr>
            <a:t>Остали расходи  38.959.839,00</a:t>
          </a:r>
          <a:endParaRPr lang="en-US" sz="800" dirty="0">
            <a:solidFill>
              <a:schemeClr val="bg1"/>
            </a:solidFill>
          </a:endParaRPr>
        </a:p>
      </dgm:t>
    </dgm:pt>
    <dgm:pt modelId="{EEBFA8AC-9AE0-4F3B-A957-23D19E57FB1E}" type="parTrans" cxnId="{3D294FB5-4E4E-4965-B76E-66263336521C}">
      <dgm:prSet/>
      <dgm:spPr/>
      <dgm:t>
        <a:bodyPr/>
        <a:lstStyle/>
        <a:p>
          <a:endParaRPr lang="en-US"/>
        </a:p>
      </dgm:t>
    </dgm:pt>
    <dgm:pt modelId="{818B4A3F-A151-4503-BF6F-10E6B2DB980E}" type="sibTrans" cxnId="{3D294FB5-4E4E-4965-B76E-66263336521C}">
      <dgm:prSet/>
      <dgm:spPr/>
      <dgm:t>
        <a:bodyPr/>
        <a:lstStyle/>
        <a:p>
          <a:endParaRPr lang="en-US"/>
        </a:p>
      </dgm:t>
    </dgm:pt>
    <dgm:pt modelId="{D3A0D41D-0096-4206-BDD8-7C0B308BD334}" type="pres">
      <dgm:prSet presAssocID="{312F231B-147D-45F1-810E-0A6981467370}" presName="Name0" presStyleCnt="0">
        <dgm:presLayoutVars>
          <dgm:chMax val="1"/>
          <dgm:dir/>
          <dgm:animLvl val="ctr"/>
          <dgm:resizeHandles val="exact"/>
        </dgm:presLayoutVars>
      </dgm:prSet>
      <dgm:spPr/>
      <dgm:t>
        <a:bodyPr/>
        <a:lstStyle/>
        <a:p>
          <a:endParaRPr lang="en-US"/>
        </a:p>
      </dgm:t>
    </dgm:pt>
    <dgm:pt modelId="{37108829-A6C3-4798-9FC1-17B1BCAB657E}" type="pres">
      <dgm:prSet presAssocID="{6BB88FF9-527B-4F70-8277-DE8516874B17}" presName="centerShape" presStyleLbl="node0" presStyleIdx="0" presStyleCnt="1" custLinFactNeighborX="896" custLinFactNeighborY="183"/>
      <dgm:spPr/>
      <dgm:t>
        <a:bodyPr/>
        <a:lstStyle/>
        <a:p>
          <a:endParaRPr lang="en-US"/>
        </a:p>
      </dgm:t>
    </dgm:pt>
    <dgm:pt modelId="{F627978A-D5C4-479D-B6E6-D9C89AF067BC}" type="pres">
      <dgm:prSet presAssocID="{B52046EF-0EAB-49BD-9DE3-B58D745836CD}" presName="node" presStyleLbl="node1" presStyleIdx="0" presStyleCnt="9">
        <dgm:presLayoutVars>
          <dgm:bulletEnabled val="1"/>
        </dgm:presLayoutVars>
      </dgm:prSet>
      <dgm:spPr/>
      <dgm:t>
        <a:bodyPr/>
        <a:lstStyle/>
        <a:p>
          <a:endParaRPr lang="en-US"/>
        </a:p>
      </dgm:t>
    </dgm:pt>
    <dgm:pt modelId="{0A08A304-851B-40A1-A7A0-BB09F98BDD5A}" type="pres">
      <dgm:prSet presAssocID="{B52046EF-0EAB-49BD-9DE3-B58D745836CD}" presName="dummy" presStyleCnt="0"/>
      <dgm:spPr/>
    </dgm:pt>
    <dgm:pt modelId="{6A8F2083-F466-4BCB-99AD-EEE01DDF2AAD}" type="pres">
      <dgm:prSet presAssocID="{ECC2EF6E-1574-4CE2-A798-4973B054451F}" presName="sibTrans" presStyleLbl="sibTrans2D1" presStyleIdx="0" presStyleCnt="9"/>
      <dgm:spPr/>
      <dgm:t>
        <a:bodyPr/>
        <a:lstStyle/>
        <a:p>
          <a:endParaRPr lang="en-US"/>
        </a:p>
      </dgm:t>
    </dgm:pt>
    <dgm:pt modelId="{AFF54D51-4955-401C-9935-5FB923998D91}" type="pres">
      <dgm:prSet presAssocID="{C3CC229E-E135-4DDF-95C3-4B6566D42DC7}" presName="node" presStyleLbl="node1" presStyleIdx="1" presStyleCnt="9">
        <dgm:presLayoutVars>
          <dgm:bulletEnabled val="1"/>
        </dgm:presLayoutVars>
      </dgm:prSet>
      <dgm:spPr/>
      <dgm:t>
        <a:bodyPr/>
        <a:lstStyle/>
        <a:p>
          <a:endParaRPr lang="en-US"/>
        </a:p>
      </dgm:t>
    </dgm:pt>
    <dgm:pt modelId="{C95EA4DD-1BE6-4DF0-9714-5C98D075DABF}" type="pres">
      <dgm:prSet presAssocID="{C3CC229E-E135-4DDF-95C3-4B6566D42DC7}" presName="dummy" presStyleCnt="0"/>
      <dgm:spPr/>
    </dgm:pt>
    <dgm:pt modelId="{4F80BEA2-9EC5-4866-901B-60CB67830935}" type="pres">
      <dgm:prSet presAssocID="{0EE11BE9-29BF-4FCD-8B09-70B6C306E6D8}" presName="sibTrans" presStyleLbl="sibTrans2D1" presStyleIdx="1" presStyleCnt="9"/>
      <dgm:spPr/>
      <dgm:t>
        <a:bodyPr/>
        <a:lstStyle/>
        <a:p>
          <a:endParaRPr lang="en-US"/>
        </a:p>
      </dgm:t>
    </dgm:pt>
    <dgm:pt modelId="{20DEFF7D-984E-41D5-8A20-5D6A540E1F7D}" type="pres">
      <dgm:prSet presAssocID="{5E473066-6779-4C89-92B9-CB13B5DF8FB8}" presName="node" presStyleLbl="node1" presStyleIdx="2" presStyleCnt="9">
        <dgm:presLayoutVars>
          <dgm:bulletEnabled val="1"/>
        </dgm:presLayoutVars>
      </dgm:prSet>
      <dgm:spPr/>
      <dgm:t>
        <a:bodyPr/>
        <a:lstStyle/>
        <a:p>
          <a:endParaRPr lang="en-US"/>
        </a:p>
      </dgm:t>
    </dgm:pt>
    <dgm:pt modelId="{F0838069-D3E0-49BF-A98A-84169342CB47}" type="pres">
      <dgm:prSet presAssocID="{5E473066-6779-4C89-92B9-CB13B5DF8FB8}" presName="dummy" presStyleCnt="0"/>
      <dgm:spPr/>
    </dgm:pt>
    <dgm:pt modelId="{D4897F5D-3A87-42B6-8B9C-76B702DC05AC}" type="pres">
      <dgm:prSet presAssocID="{6F231AA6-B21E-4E47-8398-F821E227C15A}" presName="sibTrans" presStyleLbl="sibTrans2D1" presStyleIdx="2" presStyleCnt="9"/>
      <dgm:spPr/>
      <dgm:t>
        <a:bodyPr/>
        <a:lstStyle/>
        <a:p>
          <a:endParaRPr lang="en-US"/>
        </a:p>
      </dgm:t>
    </dgm:pt>
    <dgm:pt modelId="{8F581E23-09E9-44E2-AFA7-4969578013F3}" type="pres">
      <dgm:prSet presAssocID="{ADAF92A9-01F4-4843-938D-A91A3B42B975}" presName="node" presStyleLbl="node1" presStyleIdx="3" presStyleCnt="9">
        <dgm:presLayoutVars>
          <dgm:bulletEnabled val="1"/>
        </dgm:presLayoutVars>
      </dgm:prSet>
      <dgm:spPr/>
      <dgm:t>
        <a:bodyPr/>
        <a:lstStyle/>
        <a:p>
          <a:endParaRPr lang="en-US"/>
        </a:p>
      </dgm:t>
    </dgm:pt>
    <dgm:pt modelId="{1E331C5C-D965-47A5-9D2F-ABDE84DCAACB}" type="pres">
      <dgm:prSet presAssocID="{ADAF92A9-01F4-4843-938D-A91A3B42B975}" presName="dummy" presStyleCnt="0"/>
      <dgm:spPr/>
    </dgm:pt>
    <dgm:pt modelId="{CBD34EFE-17F8-467F-A707-4A4981860988}" type="pres">
      <dgm:prSet presAssocID="{4EBE329B-5A5E-42DA-9808-5C0109D40718}" presName="sibTrans" presStyleLbl="sibTrans2D1" presStyleIdx="3" presStyleCnt="9"/>
      <dgm:spPr/>
      <dgm:t>
        <a:bodyPr/>
        <a:lstStyle/>
        <a:p>
          <a:endParaRPr lang="en-US"/>
        </a:p>
      </dgm:t>
    </dgm:pt>
    <dgm:pt modelId="{2933A1DC-7500-4673-8976-8C77AC0037D4}" type="pres">
      <dgm:prSet presAssocID="{BCD2F29E-C0C9-4390-AD4F-05F01DD8026C}" presName="node" presStyleLbl="node1" presStyleIdx="4" presStyleCnt="9">
        <dgm:presLayoutVars>
          <dgm:bulletEnabled val="1"/>
        </dgm:presLayoutVars>
      </dgm:prSet>
      <dgm:spPr/>
      <dgm:t>
        <a:bodyPr/>
        <a:lstStyle/>
        <a:p>
          <a:endParaRPr lang="en-US"/>
        </a:p>
      </dgm:t>
    </dgm:pt>
    <dgm:pt modelId="{9BCCA503-4F4A-4FB6-B604-DF016F3B7EF3}" type="pres">
      <dgm:prSet presAssocID="{BCD2F29E-C0C9-4390-AD4F-05F01DD8026C}" presName="dummy" presStyleCnt="0"/>
      <dgm:spPr/>
    </dgm:pt>
    <dgm:pt modelId="{BEEFEA38-E592-44C0-B23C-8EE3F498F2F7}" type="pres">
      <dgm:prSet presAssocID="{815928E0-61D9-419E-8C1F-ACF3E2B57082}" presName="sibTrans" presStyleLbl="sibTrans2D1" presStyleIdx="4" presStyleCnt="9"/>
      <dgm:spPr/>
      <dgm:t>
        <a:bodyPr/>
        <a:lstStyle/>
        <a:p>
          <a:endParaRPr lang="en-US"/>
        </a:p>
      </dgm:t>
    </dgm:pt>
    <dgm:pt modelId="{61CA6F48-AF98-404C-87A5-ED57A21488AF}" type="pres">
      <dgm:prSet presAssocID="{83823E05-2140-472D-B7DE-18305A6E3AB9}" presName="node" presStyleLbl="node1" presStyleIdx="5" presStyleCnt="9">
        <dgm:presLayoutVars>
          <dgm:bulletEnabled val="1"/>
        </dgm:presLayoutVars>
      </dgm:prSet>
      <dgm:spPr/>
      <dgm:t>
        <a:bodyPr/>
        <a:lstStyle/>
        <a:p>
          <a:endParaRPr lang="en-US"/>
        </a:p>
      </dgm:t>
    </dgm:pt>
    <dgm:pt modelId="{0651FB4C-DC68-4E9E-8973-8EBEEBF68CB4}" type="pres">
      <dgm:prSet presAssocID="{83823E05-2140-472D-B7DE-18305A6E3AB9}" presName="dummy" presStyleCnt="0"/>
      <dgm:spPr/>
    </dgm:pt>
    <dgm:pt modelId="{F0C7B62B-8B9A-4A8E-B771-82A52F48BE19}" type="pres">
      <dgm:prSet presAssocID="{9015F5BC-A30B-4273-8718-581807F73EA8}" presName="sibTrans" presStyleLbl="sibTrans2D1" presStyleIdx="5" presStyleCnt="9"/>
      <dgm:spPr/>
      <dgm:t>
        <a:bodyPr/>
        <a:lstStyle/>
        <a:p>
          <a:endParaRPr lang="en-US"/>
        </a:p>
      </dgm:t>
    </dgm:pt>
    <dgm:pt modelId="{6C0512F9-D4FB-45B7-B9CD-AB48D7C642CE}" type="pres">
      <dgm:prSet presAssocID="{4C760C3D-CC7B-4EAA-A6C3-DA52850B057B}" presName="node" presStyleLbl="node1" presStyleIdx="6" presStyleCnt="9">
        <dgm:presLayoutVars>
          <dgm:bulletEnabled val="1"/>
        </dgm:presLayoutVars>
      </dgm:prSet>
      <dgm:spPr/>
      <dgm:t>
        <a:bodyPr/>
        <a:lstStyle/>
        <a:p>
          <a:endParaRPr lang="en-US"/>
        </a:p>
      </dgm:t>
    </dgm:pt>
    <dgm:pt modelId="{C1498ECD-D0B0-4F5F-82F1-CB23C63851FF}" type="pres">
      <dgm:prSet presAssocID="{4C760C3D-CC7B-4EAA-A6C3-DA52850B057B}" presName="dummy" presStyleCnt="0"/>
      <dgm:spPr/>
    </dgm:pt>
    <dgm:pt modelId="{49C4CFF7-7D29-4BEB-9AA0-8C7EDD8D5D15}" type="pres">
      <dgm:prSet presAssocID="{0D2615F9-0B9D-411C-A07A-3579CD4FC6FD}" presName="sibTrans" presStyleLbl="sibTrans2D1" presStyleIdx="6" presStyleCnt="9"/>
      <dgm:spPr/>
      <dgm:t>
        <a:bodyPr/>
        <a:lstStyle/>
        <a:p>
          <a:endParaRPr lang="en-US"/>
        </a:p>
      </dgm:t>
    </dgm:pt>
    <dgm:pt modelId="{CB593A21-768E-47C4-A6A9-03ACDE84EE55}" type="pres">
      <dgm:prSet presAssocID="{1C0EFD9B-CB53-4213-AF84-4DDB63B6075A}" presName="node" presStyleLbl="node1" presStyleIdx="7" presStyleCnt="9">
        <dgm:presLayoutVars>
          <dgm:bulletEnabled val="1"/>
        </dgm:presLayoutVars>
      </dgm:prSet>
      <dgm:spPr/>
      <dgm:t>
        <a:bodyPr/>
        <a:lstStyle/>
        <a:p>
          <a:endParaRPr lang="en-US"/>
        </a:p>
      </dgm:t>
    </dgm:pt>
    <dgm:pt modelId="{F7F3AE55-DBDA-4ACF-95A8-C17850ADF7C9}" type="pres">
      <dgm:prSet presAssocID="{1C0EFD9B-CB53-4213-AF84-4DDB63B6075A}" presName="dummy" presStyleCnt="0"/>
      <dgm:spPr/>
    </dgm:pt>
    <dgm:pt modelId="{1A4EF00A-C8C3-4948-8D87-A685236C04DA}" type="pres">
      <dgm:prSet presAssocID="{1AB2EA83-8043-4C87-A1F5-30011DE24E71}" presName="sibTrans" presStyleLbl="sibTrans2D1" presStyleIdx="7" presStyleCnt="9"/>
      <dgm:spPr/>
      <dgm:t>
        <a:bodyPr/>
        <a:lstStyle/>
        <a:p>
          <a:endParaRPr lang="en-US"/>
        </a:p>
      </dgm:t>
    </dgm:pt>
    <dgm:pt modelId="{02058581-8167-462B-816C-2D00A0701FE3}" type="pres">
      <dgm:prSet presAssocID="{5D90C0E8-7690-481D-A9D3-1C873D5629A7}" presName="node" presStyleLbl="node1" presStyleIdx="8" presStyleCnt="9">
        <dgm:presLayoutVars>
          <dgm:bulletEnabled val="1"/>
        </dgm:presLayoutVars>
      </dgm:prSet>
      <dgm:spPr/>
      <dgm:t>
        <a:bodyPr/>
        <a:lstStyle/>
        <a:p>
          <a:endParaRPr lang="en-US"/>
        </a:p>
      </dgm:t>
    </dgm:pt>
    <dgm:pt modelId="{6792BE03-8D4B-40D1-B5BF-DE3B589610FF}" type="pres">
      <dgm:prSet presAssocID="{5D90C0E8-7690-481D-A9D3-1C873D5629A7}" presName="dummy" presStyleCnt="0"/>
      <dgm:spPr/>
    </dgm:pt>
    <dgm:pt modelId="{2540129F-EE1D-4CAC-A011-F7419D1F682E}" type="pres">
      <dgm:prSet presAssocID="{818B4A3F-A151-4503-BF6F-10E6B2DB980E}" presName="sibTrans" presStyleLbl="sibTrans2D1" presStyleIdx="8" presStyleCnt="9"/>
      <dgm:spPr/>
      <dgm:t>
        <a:bodyPr/>
        <a:lstStyle/>
        <a:p>
          <a:endParaRPr lang="en-US"/>
        </a:p>
      </dgm:t>
    </dgm:pt>
  </dgm:ptLst>
  <dgm:cxnLst>
    <dgm:cxn modelId="{E0B20170-AB90-4DC8-8776-34710667DFEF}" type="presOf" srcId="{83823E05-2140-472D-B7DE-18305A6E3AB9}" destId="{61CA6F48-AF98-404C-87A5-ED57A21488AF}" srcOrd="0" destOrd="0" presId="urn:microsoft.com/office/officeart/2005/8/layout/radial6"/>
    <dgm:cxn modelId="{D2D33DEE-6952-40EB-81F9-DE00B6D4EE7C}" type="presOf" srcId="{ECC2EF6E-1574-4CE2-A798-4973B054451F}" destId="{6A8F2083-F466-4BCB-99AD-EEE01DDF2AAD}" srcOrd="0" destOrd="0" presId="urn:microsoft.com/office/officeart/2005/8/layout/radial6"/>
    <dgm:cxn modelId="{8C3916E8-22EF-4BCF-9C5D-ACCF707065E6}" type="presOf" srcId="{9015F5BC-A30B-4273-8718-581807F73EA8}" destId="{F0C7B62B-8B9A-4A8E-B771-82A52F48BE19}" srcOrd="0" destOrd="0" presId="urn:microsoft.com/office/officeart/2005/8/layout/radial6"/>
    <dgm:cxn modelId="{EE842C57-2015-4001-A325-81B9F6C383AC}" type="presOf" srcId="{1C0EFD9B-CB53-4213-AF84-4DDB63B6075A}" destId="{CB593A21-768E-47C4-A6A9-03ACDE84EE55}" srcOrd="0" destOrd="0" presId="urn:microsoft.com/office/officeart/2005/8/layout/radial6"/>
    <dgm:cxn modelId="{64456207-97DF-4CFB-83E2-5BE5169007B8}" type="presOf" srcId="{BCD2F29E-C0C9-4390-AD4F-05F01DD8026C}" destId="{2933A1DC-7500-4673-8976-8C77AC0037D4}" srcOrd="0" destOrd="0" presId="urn:microsoft.com/office/officeart/2005/8/layout/radial6"/>
    <dgm:cxn modelId="{E8D90958-B73C-48E1-98DF-DA432F197001}" srcId="{6BB88FF9-527B-4F70-8277-DE8516874B17}" destId="{ADAF92A9-01F4-4843-938D-A91A3B42B975}" srcOrd="3" destOrd="0" parTransId="{3E7106AA-8019-4645-B983-B722E5E5B900}" sibTransId="{4EBE329B-5A5E-42DA-9808-5C0109D40718}"/>
    <dgm:cxn modelId="{30C61D5E-E0EE-4386-9071-273418240B2B}" srcId="{6BB88FF9-527B-4F70-8277-DE8516874B17}" destId="{1C0EFD9B-CB53-4213-AF84-4DDB63B6075A}" srcOrd="7" destOrd="0" parTransId="{B272C248-6151-4490-9D00-0C626D8D5EC6}" sibTransId="{1AB2EA83-8043-4C87-A1F5-30011DE24E71}"/>
    <dgm:cxn modelId="{B35A8A52-7F6A-4736-A62A-344845D5E2BB}" type="presOf" srcId="{818B4A3F-A151-4503-BF6F-10E6B2DB980E}" destId="{2540129F-EE1D-4CAC-A011-F7419D1F682E}" srcOrd="0" destOrd="0" presId="urn:microsoft.com/office/officeart/2005/8/layout/radial6"/>
    <dgm:cxn modelId="{50F683A3-3AF7-4DE8-924D-9CA569810596}" srcId="{6BB88FF9-527B-4F70-8277-DE8516874B17}" destId="{C3CC229E-E135-4DDF-95C3-4B6566D42DC7}" srcOrd="1" destOrd="0" parTransId="{4936C232-5763-4EC4-ACFE-9D43FD9F7BF0}" sibTransId="{0EE11BE9-29BF-4FCD-8B09-70B6C306E6D8}"/>
    <dgm:cxn modelId="{C182FFBF-E540-4611-9526-B2550A5E24E3}" type="presOf" srcId="{B52046EF-0EAB-49BD-9DE3-B58D745836CD}" destId="{F627978A-D5C4-479D-B6E6-D9C89AF067BC}" srcOrd="0" destOrd="0" presId="urn:microsoft.com/office/officeart/2005/8/layout/radial6"/>
    <dgm:cxn modelId="{2108D1D0-2870-4E27-9624-F9C55117C420}" srcId="{6BB88FF9-527B-4F70-8277-DE8516874B17}" destId="{83823E05-2140-472D-B7DE-18305A6E3AB9}" srcOrd="5" destOrd="0" parTransId="{8B9291A8-578A-456F-82FC-6750F22859DF}" sibTransId="{9015F5BC-A30B-4273-8718-581807F73EA8}"/>
    <dgm:cxn modelId="{1534F7AF-BDC8-45A9-946B-D5635B49B0D3}" srcId="{312F231B-147D-45F1-810E-0A6981467370}" destId="{6A09EB79-3114-4907-B599-DCBAE1382B8D}" srcOrd="3" destOrd="0" parTransId="{1EE6D33F-D26E-4A1F-9570-F698CF8FB658}" sibTransId="{2FB6D7F6-FB8F-4E15-817B-1B5D96E1458C}"/>
    <dgm:cxn modelId="{9B255A9B-D88D-46D3-AD90-0E13D5477B00}" type="presOf" srcId="{5D90C0E8-7690-481D-A9D3-1C873D5629A7}" destId="{02058581-8167-462B-816C-2D00A0701FE3}" srcOrd="0" destOrd="0" presId="urn:microsoft.com/office/officeart/2005/8/layout/radial6"/>
    <dgm:cxn modelId="{02A1325A-981E-490E-B3BD-28F7132AC0BC}" type="presOf" srcId="{C3CC229E-E135-4DDF-95C3-4B6566D42DC7}" destId="{AFF54D51-4955-401C-9935-5FB923998D91}" srcOrd="0" destOrd="0" presId="urn:microsoft.com/office/officeart/2005/8/layout/radial6"/>
    <dgm:cxn modelId="{728176B4-E4F8-425B-918A-21A3685CCB5E}" srcId="{312F231B-147D-45F1-810E-0A6981467370}" destId="{6BB88FF9-527B-4F70-8277-DE8516874B17}" srcOrd="0" destOrd="0" parTransId="{23F32B8E-D8DE-4F3E-B9F5-4E3CC6D23C96}" sibTransId="{07ADF2F8-0E4C-4228-9ED1-9D883518941B}"/>
    <dgm:cxn modelId="{2283694C-367B-4F94-8AF1-020B9FB47F27}" type="presOf" srcId="{5E473066-6779-4C89-92B9-CB13B5DF8FB8}" destId="{20DEFF7D-984E-41D5-8A20-5D6A540E1F7D}" srcOrd="0" destOrd="0" presId="urn:microsoft.com/office/officeart/2005/8/layout/radial6"/>
    <dgm:cxn modelId="{807775EA-5573-49EB-B605-F21A5878190C}" srcId="{6BB88FF9-527B-4F70-8277-DE8516874B17}" destId="{5E473066-6779-4C89-92B9-CB13B5DF8FB8}" srcOrd="2" destOrd="0" parTransId="{2C4AF5BE-BCED-4EC1-A82E-9FF42E4E6D9A}" sibTransId="{6F231AA6-B21E-4E47-8398-F821E227C15A}"/>
    <dgm:cxn modelId="{BEC65849-DCB8-4D6C-A588-805FD34A1956}" srcId="{6BB88FF9-527B-4F70-8277-DE8516874B17}" destId="{BCD2F29E-C0C9-4390-AD4F-05F01DD8026C}" srcOrd="4" destOrd="0" parTransId="{C35AC636-73BD-4BD8-93C1-A9211CBEFA23}" sibTransId="{815928E0-61D9-419E-8C1F-ACF3E2B57082}"/>
    <dgm:cxn modelId="{93AB996A-E24A-4B29-9139-53D7A03CC091}" type="presOf" srcId="{6BB88FF9-527B-4F70-8277-DE8516874B17}" destId="{37108829-A6C3-4798-9FC1-17B1BCAB657E}" srcOrd="0" destOrd="0" presId="urn:microsoft.com/office/officeart/2005/8/layout/radial6"/>
    <dgm:cxn modelId="{F17F26D0-3C4B-4F5E-9C96-B4D1759E074D}" srcId="{312F231B-147D-45F1-810E-0A6981467370}" destId="{49DD8F24-FD80-4EF3-9D5F-A257ADC827BB}" srcOrd="2" destOrd="0" parTransId="{B3B956F2-6D2F-41CD-8261-19EBB2F11155}" sibTransId="{C2CF7548-CB91-4B56-ABF6-4CB0A136C770}"/>
    <dgm:cxn modelId="{3D294FB5-4E4E-4965-B76E-66263336521C}" srcId="{6BB88FF9-527B-4F70-8277-DE8516874B17}" destId="{5D90C0E8-7690-481D-A9D3-1C873D5629A7}" srcOrd="8" destOrd="0" parTransId="{EEBFA8AC-9AE0-4F3B-A957-23D19E57FB1E}" sibTransId="{818B4A3F-A151-4503-BF6F-10E6B2DB980E}"/>
    <dgm:cxn modelId="{A38D3F9D-CD1B-44F8-AC46-ABA5C3909F1A}" type="presOf" srcId="{4C760C3D-CC7B-4EAA-A6C3-DA52850B057B}" destId="{6C0512F9-D4FB-45B7-B9CD-AB48D7C642CE}" srcOrd="0" destOrd="0" presId="urn:microsoft.com/office/officeart/2005/8/layout/radial6"/>
    <dgm:cxn modelId="{0CBCC364-C330-48F9-9BFF-84C1F56FA27B}" type="presOf" srcId="{4EBE329B-5A5E-42DA-9808-5C0109D40718}" destId="{CBD34EFE-17F8-467F-A707-4A4981860988}" srcOrd="0" destOrd="0" presId="urn:microsoft.com/office/officeart/2005/8/layout/radial6"/>
    <dgm:cxn modelId="{967CD79C-0230-4D7B-80BF-B75C1C8C4C10}" type="presOf" srcId="{312F231B-147D-45F1-810E-0A6981467370}" destId="{D3A0D41D-0096-4206-BDD8-7C0B308BD334}" srcOrd="0" destOrd="0" presId="urn:microsoft.com/office/officeart/2005/8/layout/radial6"/>
    <dgm:cxn modelId="{2D79B81C-64C7-43F7-A404-343F4987D508}" type="presOf" srcId="{0D2615F9-0B9D-411C-A07A-3579CD4FC6FD}" destId="{49C4CFF7-7D29-4BEB-9AA0-8C7EDD8D5D15}" srcOrd="0" destOrd="0" presId="urn:microsoft.com/office/officeart/2005/8/layout/radial6"/>
    <dgm:cxn modelId="{50B7D7A8-8ED9-4F7C-9BCE-392031FF048D}" type="presOf" srcId="{1AB2EA83-8043-4C87-A1F5-30011DE24E71}" destId="{1A4EF00A-C8C3-4948-8D87-A685236C04DA}" srcOrd="0" destOrd="0" presId="urn:microsoft.com/office/officeart/2005/8/layout/radial6"/>
    <dgm:cxn modelId="{AABF6F3C-992D-4E28-AAEA-0B7F7BAD30A4}" type="presOf" srcId="{0EE11BE9-29BF-4FCD-8B09-70B6C306E6D8}" destId="{4F80BEA2-9EC5-4866-901B-60CB67830935}" srcOrd="0" destOrd="0" presId="urn:microsoft.com/office/officeart/2005/8/layout/radial6"/>
    <dgm:cxn modelId="{A9EC18F2-129E-4968-AB07-A97A45E1D861}" srcId="{6BB88FF9-527B-4F70-8277-DE8516874B17}" destId="{B52046EF-0EAB-49BD-9DE3-B58D745836CD}" srcOrd="0" destOrd="0" parTransId="{F132728F-948D-4E17-9041-B4D6CB1D2B99}" sibTransId="{ECC2EF6E-1574-4CE2-A798-4973B054451F}"/>
    <dgm:cxn modelId="{78A843AF-CAE7-4848-B9D7-F3E0FCB70C19}" srcId="{6BB88FF9-527B-4F70-8277-DE8516874B17}" destId="{4C760C3D-CC7B-4EAA-A6C3-DA52850B057B}" srcOrd="6" destOrd="0" parTransId="{2B3C00BF-E195-49A6-A88F-DB282E565F58}" sibTransId="{0D2615F9-0B9D-411C-A07A-3579CD4FC6FD}"/>
    <dgm:cxn modelId="{EC95D199-6D86-4A57-B531-DC31CFF26F13}" type="presOf" srcId="{6F231AA6-B21E-4E47-8398-F821E227C15A}" destId="{D4897F5D-3A87-42B6-8B9C-76B702DC05AC}" srcOrd="0" destOrd="0" presId="urn:microsoft.com/office/officeart/2005/8/layout/radial6"/>
    <dgm:cxn modelId="{32F163FF-8147-40A0-A7BD-104260DFAEA9}" type="presOf" srcId="{ADAF92A9-01F4-4843-938D-A91A3B42B975}" destId="{8F581E23-09E9-44E2-AFA7-4969578013F3}" srcOrd="0" destOrd="0" presId="urn:microsoft.com/office/officeart/2005/8/layout/radial6"/>
    <dgm:cxn modelId="{C0AA6E7F-0091-43ED-91AD-88726F059CD9}" type="presOf" srcId="{815928E0-61D9-419E-8C1F-ACF3E2B57082}" destId="{BEEFEA38-E592-44C0-B23C-8EE3F498F2F7}" srcOrd="0" destOrd="0" presId="urn:microsoft.com/office/officeart/2005/8/layout/radial6"/>
    <dgm:cxn modelId="{E8AB1797-A99A-4384-8945-C9CE56FE3F06}" srcId="{312F231B-147D-45F1-810E-0A6981467370}" destId="{8205BD1D-C1DD-44B3-82F6-C5EF74380E4D}" srcOrd="1" destOrd="0" parTransId="{5D952354-D3FB-44B7-ADBA-872B0F8929B4}" sibTransId="{D4095732-3BD9-48C3-9CBA-C0E5614D150D}"/>
    <dgm:cxn modelId="{1E8A7875-F9A6-49C9-BDE4-9D4E853831DE}" type="presParOf" srcId="{D3A0D41D-0096-4206-BDD8-7C0B308BD334}" destId="{37108829-A6C3-4798-9FC1-17B1BCAB657E}" srcOrd="0" destOrd="0" presId="urn:microsoft.com/office/officeart/2005/8/layout/radial6"/>
    <dgm:cxn modelId="{93BE9BDF-47DF-4C58-94BB-8AA2AAF7478B}" type="presParOf" srcId="{D3A0D41D-0096-4206-BDD8-7C0B308BD334}" destId="{F627978A-D5C4-479D-B6E6-D9C89AF067BC}" srcOrd="1" destOrd="0" presId="urn:microsoft.com/office/officeart/2005/8/layout/radial6"/>
    <dgm:cxn modelId="{96324855-5A15-480F-8A77-80E956A4A89D}" type="presParOf" srcId="{D3A0D41D-0096-4206-BDD8-7C0B308BD334}" destId="{0A08A304-851B-40A1-A7A0-BB09F98BDD5A}" srcOrd="2" destOrd="0" presId="urn:microsoft.com/office/officeart/2005/8/layout/radial6"/>
    <dgm:cxn modelId="{6D940DE7-1B9D-47E9-89CC-EF7A9F68161A}" type="presParOf" srcId="{D3A0D41D-0096-4206-BDD8-7C0B308BD334}" destId="{6A8F2083-F466-4BCB-99AD-EEE01DDF2AAD}" srcOrd="3" destOrd="0" presId="urn:microsoft.com/office/officeart/2005/8/layout/radial6"/>
    <dgm:cxn modelId="{A22F4FF4-70CB-4702-8E66-4A3CA695298C}" type="presParOf" srcId="{D3A0D41D-0096-4206-BDD8-7C0B308BD334}" destId="{AFF54D51-4955-401C-9935-5FB923998D91}" srcOrd="4" destOrd="0" presId="urn:microsoft.com/office/officeart/2005/8/layout/radial6"/>
    <dgm:cxn modelId="{14DEEE86-7329-4277-ABAE-1009E165D491}" type="presParOf" srcId="{D3A0D41D-0096-4206-BDD8-7C0B308BD334}" destId="{C95EA4DD-1BE6-4DF0-9714-5C98D075DABF}" srcOrd="5" destOrd="0" presId="urn:microsoft.com/office/officeart/2005/8/layout/radial6"/>
    <dgm:cxn modelId="{EC8FF860-10A8-40AC-A9B7-6AA467A2A5B1}" type="presParOf" srcId="{D3A0D41D-0096-4206-BDD8-7C0B308BD334}" destId="{4F80BEA2-9EC5-4866-901B-60CB67830935}" srcOrd="6" destOrd="0" presId="urn:microsoft.com/office/officeart/2005/8/layout/radial6"/>
    <dgm:cxn modelId="{06C18A28-FBFE-4A71-B38E-05EC9075C177}" type="presParOf" srcId="{D3A0D41D-0096-4206-BDD8-7C0B308BD334}" destId="{20DEFF7D-984E-41D5-8A20-5D6A540E1F7D}" srcOrd="7" destOrd="0" presId="urn:microsoft.com/office/officeart/2005/8/layout/radial6"/>
    <dgm:cxn modelId="{B19309CC-2631-4787-9CA6-D98ECA2F3538}" type="presParOf" srcId="{D3A0D41D-0096-4206-BDD8-7C0B308BD334}" destId="{F0838069-D3E0-49BF-A98A-84169342CB47}" srcOrd="8" destOrd="0" presId="urn:microsoft.com/office/officeart/2005/8/layout/radial6"/>
    <dgm:cxn modelId="{3AA75739-C4A7-453D-9036-E3A53DC57A69}" type="presParOf" srcId="{D3A0D41D-0096-4206-BDD8-7C0B308BD334}" destId="{D4897F5D-3A87-42B6-8B9C-76B702DC05AC}" srcOrd="9" destOrd="0" presId="urn:microsoft.com/office/officeart/2005/8/layout/radial6"/>
    <dgm:cxn modelId="{4650A14E-8565-4E4F-B831-53308F077F63}" type="presParOf" srcId="{D3A0D41D-0096-4206-BDD8-7C0B308BD334}" destId="{8F581E23-09E9-44E2-AFA7-4969578013F3}" srcOrd="10" destOrd="0" presId="urn:microsoft.com/office/officeart/2005/8/layout/radial6"/>
    <dgm:cxn modelId="{C2CC120C-265B-400B-A56A-50BE917A5666}" type="presParOf" srcId="{D3A0D41D-0096-4206-BDD8-7C0B308BD334}" destId="{1E331C5C-D965-47A5-9D2F-ABDE84DCAACB}" srcOrd="11" destOrd="0" presId="urn:microsoft.com/office/officeart/2005/8/layout/radial6"/>
    <dgm:cxn modelId="{461C3C6F-8E9F-40F2-8253-83ACCA90EB4F}" type="presParOf" srcId="{D3A0D41D-0096-4206-BDD8-7C0B308BD334}" destId="{CBD34EFE-17F8-467F-A707-4A4981860988}" srcOrd="12" destOrd="0" presId="urn:microsoft.com/office/officeart/2005/8/layout/radial6"/>
    <dgm:cxn modelId="{C67E5468-6769-488A-B4DE-4B6618536EEA}" type="presParOf" srcId="{D3A0D41D-0096-4206-BDD8-7C0B308BD334}" destId="{2933A1DC-7500-4673-8976-8C77AC0037D4}" srcOrd="13" destOrd="0" presId="urn:microsoft.com/office/officeart/2005/8/layout/radial6"/>
    <dgm:cxn modelId="{7CED5496-6115-46E8-BD25-7D89E8DE3C80}" type="presParOf" srcId="{D3A0D41D-0096-4206-BDD8-7C0B308BD334}" destId="{9BCCA503-4F4A-4FB6-B604-DF016F3B7EF3}" srcOrd="14" destOrd="0" presId="urn:microsoft.com/office/officeart/2005/8/layout/radial6"/>
    <dgm:cxn modelId="{FF9FF18D-DFFF-450A-A6F6-9D49D54129DD}" type="presParOf" srcId="{D3A0D41D-0096-4206-BDD8-7C0B308BD334}" destId="{BEEFEA38-E592-44C0-B23C-8EE3F498F2F7}" srcOrd="15" destOrd="0" presId="urn:microsoft.com/office/officeart/2005/8/layout/radial6"/>
    <dgm:cxn modelId="{87154D2B-7834-4992-AC8B-978A3ECBCBC0}" type="presParOf" srcId="{D3A0D41D-0096-4206-BDD8-7C0B308BD334}" destId="{61CA6F48-AF98-404C-87A5-ED57A21488AF}" srcOrd="16" destOrd="0" presId="urn:microsoft.com/office/officeart/2005/8/layout/radial6"/>
    <dgm:cxn modelId="{92AA4BCD-9B16-49A0-A1D1-D46E225C6045}" type="presParOf" srcId="{D3A0D41D-0096-4206-BDD8-7C0B308BD334}" destId="{0651FB4C-DC68-4E9E-8973-8EBEEBF68CB4}" srcOrd="17" destOrd="0" presId="urn:microsoft.com/office/officeart/2005/8/layout/radial6"/>
    <dgm:cxn modelId="{E50F5A7B-8190-45E7-A10D-9579D62643E0}" type="presParOf" srcId="{D3A0D41D-0096-4206-BDD8-7C0B308BD334}" destId="{F0C7B62B-8B9A-4A8E-B771-82A52F48BE19}" srcOrd="18" destOrd="0" presId="urn:microsoft.com/office/officeart/2005/8/layout/radial6"/>
    <dgm:cxn modelId="{2A04B914-1400-45F7-AE50-E7361F1BDF81}" type="presParOf" srcId="{D3A0D41D-0096-4206-BDD8-7C0B308BD334}" destId="{6C0512F9-D4FB-45B7-B9CD-AB48D7C642CE}" srcOrd="19" destOrd="0" presId="urn:microsoft.com/office/officeart/2005/8/layout/radial6"/>
    <dgm:cxn modelId="{28BA8C6E-1E04-4C15-8367-32810E03BDC7}" type="presParOf" srcId="{D3A0D41D-0096-4206-BDD8-7C0B308BD334}" destId="{C1498ECD-D0B0-4F5F-82F1-CB23C63851FF}" srcOrd="20" destOrd="0" presId="urn:microsoft.com/office/officeart/2005/8/layout/radial6"/>
    <dgm:cxn modelId="{4A3828E5-C412-43CB-93BC-4971D49F3181}" type="presParOf" srcId="{D3A0D41D-0096-4206-BDD8-7C0B308BD334}" destId="{49C4CFF7-7D29-4BEB-9AA0-8C7EDD8D5D15}" srcOrd="21" destOrd="0" presId="urn:microsoft.com/office/officeart/2005/8/layout/radial6"/>
    <dgm:cxn modelId="{611212B0-CA24-48C8-8915-332B16334A4C}" type="presParOf" srcId="{D3A0D41D-0096-4206-BDD8-7C0B308BD334}" destId="{CB593A21-768E-47C4-A6A9-03ACDE84EE55}" srcOrd="22" destOrd="0" presId="urn:microsoft.com/office/officeart/2005/8/layout/radial6"/>
    <dgm:cxn modelId="{ED81A4D1-C46D-4D4D-BDA3-7E88DA2B391D}" type="presParOf" srcId="{D3A0D41D-0096-4206-BDD8-7C0B308BD334}" destId="{F7F3AE55-DBDA-4ACF-95A8-C17850ADF7C9}" srcOrd="23" destOrd="0" presId="urn:microsoft.com/office/officeart/2005/8/layout/radial6"/>
    <dgm:cxn modelId="{FB00CA69-F650-4855-8BA8-4E6AE3EB34FE}" type="presParOf" srcId="{D3A0D41D-0096-4206-BDD8-7C0B308BD334}" destId="{1A4EF00A-C8C3-4948-8D87-A685236C04DA}" srcOrd="24" destOrd="0" presId="urn:microsoft.com/office/officeart/2005/8/layout/radial6"/>
    <dgm:cxn modelId="{281CB660-64EA-49B9-A3DA-CA5AB5D6A52C}" type="presParOf" srcId="{D3A0D41D-0096-4206-BDD8-7C0B308BD334}" destId="{02058581-8167-462B-816C-2D00A0701FE3}" srcOrd="25" destOrd="0" presId="urn:microsoft.com/office/officeart/2005/8/layout/radial6"/>
    <dgm:cxn modelId="{7DD9876A-53A3-47B1-9D29-14A47F3ACD3A}" type="presParOf" srcId="{D3A0D41D-0096-4206-BDD8-7C0B308BD334}" destId="{6792BE03-8D4B-40D1-B5BF-DE3B589610FF}" srcOrd="26" destOrd="0" presId="urn:microsoft.com/office/officeart/2005/8/layout/radial6"/>
    <dgm:cxn modelId="{FE6C07C1-29DA-4143-BCDC-412290331AC4}" type="presParOf" srcId="{D3A0D41D-0096-4206-BDD8-7C0B308BD334}" destId="{2540129F-EE1D-4CAC-A011-F7419D1F682E}" srcOrd="27"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70981-E510-4756-A530-76A4C742FBE9}">
      <dsp:nvSpPr>
        <dsp:cNvPr id="0" name=""/>
        <dsp:cNvSpPr/>
      </dsp:nvSpPr>
      <dsp:spPr>
        <a:xfrm>
          <a:off x="2511959" y="2400297"/>
          <a:ext cx="2737733" cy="21200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sr-Cyrl-RS" sz="2700" kern="1200" dirty="0" smtClean="0">
              <a:solidFill>
                <a:schemeClr val="bg1"/>
              </a:solidFill>
            </a:rPr>
            <a:t>Ко све учествује у изради Буџета?</a:t>
          </a:r>
          <a:endParaRPr lang="en-US" sz="2700" kern="1200" dirty="0">
            <a:solidFill>
              <a:schemeClr val="bg1"/>
            </a:solidFill>
          </a:endParaRPr>
        </a:p>
      </dsp:txBody>
      <dsp:txXfrm>
        <a:off x="2912891" y="2710765"/>
        <a:ext cx="1935869" cy="1499070"/>
      </dsp:txXfrm>
    </dsp:sp>
    <dsp:sp modelId="{6C1247E6-82E5-4B85-B4BE-860C351274A4}">
      <dsp:nvSpPr>
        <dsp:cNvPr id="0" name=""/>
        <dsp:cNvSpPr/>
      </dsp:nvSpPr>
      <dsp:spPr>
        <a:xfrm rot="10507767">
          <a:off x="965578" y="3343903"/>
          <a:ext cx="1471895"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1533E0-44A0-4E52-9417-11846196C01D}">
      <dsp:nvSpPr>
        <dsp:cNvPr id="0" name=""/>
        <dsp:cNvSpPr/>
      </dsp:nvSpPr>
      <dsp:spPr>
        <a:xfrm>
          <a:off x="99581" y="2971805"/>
          <a:ext cx="1737308" cy="14733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b="0" kern="1200" dirty="0" smtClean="0">
              <a:solidFill>
                <a:schemeClr val="bg1"/>
              </a:solidFill>
            </a:rPr>
            <a:t>Установе:    </a:t>
          </a:r>
        </a:p>
        <a:p>
          <a:pPr lvl="0" algn="ctr" defTabSz="533400">
            <a:lnSpc>
              <a:spcPct val="90000"/>
            </a:lnSpc>
            <a:spcBef>
              <a:spcPct val="0"/>
            </a:spcBef>
            <a:spcAft>
              <a:spcPct val="35000"/>
            </a:spcAft>
          </a:pPr>
          <a:r>
            <a:rPr lang="sr-Cyrl-RS" sz="1200" b="0" kern="1200" dirty="0" smtClean="0">
              <a:solidFill>
                <a:schemeClr val="bg1"/>
              </a:solidFill>
            </a:rPr>
            <a:t>    Културно просветни центар                         Предшколска установа Туристичкаогранизација</a:t>
          </a:r>
        </a:p>
        <a:p>
          <a:pPr lvl="0" algn="ctr" defTabSz="533400">
            <a:lnSpc>
              <a:spcPct val="90000"/>
            </a:lnSpc>
            <a:spcBef>
              <a:spcPct val="0"/>
            </a:spcBef>
            <a:spcAft>
              <a:spcPct val="35000"/>
            </a:spcAft>
          </a:pPr>
          <a:r>
            <a:rPr lang="sr-Cyrl-RS" sz="1200" b="0" kern="1200" dirty="0" smtClean="0">
              <a:solidFill>
                <a:schemeClr val="bg1"/>
              </a:solidFill>
            </a:rPr>
            <a:t>Музеј</a:t>
          </a:r>
          <a:endParaRPr lang="en-US" sz="1200" b="0" kern="1200" dirty="0">
            <a:solidFill>
              <a:schemeClr val="bg1"/>
            </a:solidFill>
          </a:endParaRPr>
        </a:p>
      </dsp:txBody>
      <dsp:txXfrm>
        <a:off x="142734" y="3014958"/>
        <a:ext cx="1651002" cy="1387060"/>
      </dsp:txXfrm>
    </dsp:sp>
    <dsp:sp modelId="{F8F9057A-68B9-421F-AFC8-E78FA07306DB}">
      <dsp:nvSpPr>
        <dsp:cNvPr id="0" name=""/>
        <dsp:cNvSpPr/>
      </dsp:nvSpPr>
      <dsp:spPr>
        <a:xfrm rot="13316034">
          <a:off x="1253635" y="1648826"/>
          <a:ext cx="1893935"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3467FD-6C2A-4077-8BD4-66E0384ABDD7}">
      <dsp:nvSpPr>
        <dsp:cNvPr id="0" name=""/>
        <dsp:cNvSpPr/>
      </dsp:nvSpPr>
      <dsp:spPr>
        <a:xfrm>
          <a:off x="463360" y="614355"/>
          <a:ext cx="2065555" cy="1407477"/>
        </a:xfrm>
        <a:prstGeom prst="roundRect">
          <a:avLst>
            <a:gd name="adj" fmla="val 10000"/>
          </a:avLst>
        </a:prstGeom>
        <a:gradFill rotWithShape="0">
          <a:gsLst>
            <a:gs pos="0">
              <a:schemeClr val="tx2">
                <a:lumMod val="75000"/>
              </a:schemeClr>
            </a:gs>
            <a:gs pos="50000">
              <a:schemeClr val="accent1">
                <a:lumMod val="75000"/>
              </a:schemeClr>
            </a:gs>
            <a:gs pos="100000">
              <a:schemeClr val="accent1">
                <a:lumMod val="50000"/>
              </a:schemeClr>
            </a:gs>
          </a:gsLst>
          <a:lin ang="8350000" scaled="1"/>
        </a:gradFill>
        <a:ln w="9525" cap="flat" cmpd="sng" algn="ctr">
          <a:solidFill>
            <a:schemeClr val="accent5">
              <a:shade val="48000"/>
              <a:satMod val="110000"/>
            </a:schemeClr>
          </a:solidFill>
          <a:prstDash val="solid"/>
        </a:ln>
        <a:effectLst>
          <a:outerShdw blurRad="190500" dist="228600" dir="2700000" sy="90000" rotWithShape="0">
            <a:srgbClr val="000000">
              <a:alpha val="255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Месне заједнице</a:t>
          </a:r>
          <a:endParaRPr lang="en-US" sz="1200" kern="1200" dirty="0"/>
        </a:p>
      </dsp:txBody>
      <dsp:txXfrm>
        <a:off x="504584" y="655579"/>
        <a:ext cx="1983107" cy="1325029"/>
      </dsp:txXfrm>
    </dsp:sp>
    <dsp:sp modelId="{553B033F-E42D-412D-B889-271F3D9A3DC9}">
      <dsp:nvSpPr>
        <dsp:cNvPr id="0" name=""/>
        <dsp:cNvSpPr/>
      </dsp:nvSpPr>
      <dsp:spPr>
        <a:xfrm rot="16323332">
          <a:off x="3220543" y="1287010"/>
          <a:ext cx="1454884"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E34940-5A5A-4179-A93E-FAAAA61ABB7E}">
      <dsp:nvSpPr>
        <dsp:cNvPr id="0" name=""/>
        <dsp:cNvSpPr/>
      </dsp:nvSpPr>
      <dsp:spPr>
        <a:xfrm>
          <a:off x="3035117" y="268535"/>
          <a:ext cx="1877918" cy="1187203"/>
        </a:xfrm>
        <a:prstGeom prst="roundRect">
          <a:avLst>
            <a:gd name="adj" fmla="val 10000"/>
          </a:avLst>
        </a:prstGeom>
        <a:gradFill rotWithShape="0">
          <a:gsLst>
            <a:gs pos="0">
              <a:schemeClr val="tx2">
                <a:lumMod val="75000"/>
              </a:schemeClr>
            </a:gs>
            <a:gs pos="50000">
              <a:schemeClr val="accent1">
                <a:lumMod val="75000"/>
              </a:schemeClr>
            </a:gs>
            <a:gs pos="100000">
              <a:schemeClr val="accent1">
                <a:lumMod val="50000"/>
              </a:schemeClr>
            </a:gs>
          </a:gsLst>
          <a:lin ang="8350000" scaled="1"/>
        </a:gradFill>
        <a:ln w="9525" cap="flat" cmpd="sng" algn="ctr">
          <a:solidFill>
            <a:schemeClr val="accent5">
              <a:shade val="48000"/>
              <a:satMod val="110000"/>
            </a:schemeClr>
          </a:solidFill>
          <a:prstDash val="solid"/>
        </a:ln>
        <a:effectLst>
          <a:outerShdw blurRad="190500" dist="228600" dir="2700000" sy="90000" rotWithShape="0">
            <a:srgbClr val="000000">
              <a:alpha val="255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Општинска власт и стручне службе</a:t>
          </a:r>
          <a:endParaRPr lang="en-US" sz="1200" kern="1200" dirty="0"/>
        </a:p>
      </dsp:txBody>
      <dsp:txXfrm>
        <a:off x="3069889" y="303307"/>
        <a:ext cx="1808374" cy="1117659"/>
      </dsp:txXfrm>
    </dsp:sp>
    <dsp:sp modelId="{45274CD3-94DC-42A6-A566-FDBFF2FE231E}">
      <dsp:nvSpPr>
        <dsp:cNvPr id="0" name=""/>
        <dsp:cNvSpPr/>
      </dsp:nvSpPr>
      <dsp:spPr>
        <a:xfrm rot="18625011">
          <a:off x="4361641" y="1433858"/>
          <a:ext cx="1975177"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13FB8D-EF7F-46C8-ADD4-10A8A12EDB7F}">
      <dsp:nvSpPr>
        <dsp:cNvPr id="0" name=""/>
        <dsp:cNvSpPr/>
      </dsp:nvSpPr>
      <dsp:spPr>
        <a:xfrm>
          <a:off x="5016421" y="268391"/>
          <a:ext cx="1946212" cy="1431339"/>
        </a:xfrm>
        <a:prstGeom prst="roundRect">
          <a:avLst>
            <a:gd name="adj" fmla="val 10000"/>
          </a:avLst>
        </a:prstGeom>
        <a:gradFill rotWithShape="0">
          <a:gsLst>
            <a:gs pos="0">
              <a:schemeClr val="tx2">
                <a:lumMod val="75000"/>
              </a:schemeClr>
            </a:gs>
            <a:gs pos="50000">
              <a:schemeClr val="accent1">
                <a:lumMod val="75000"/>
              </a:schemeClr>
            </a:gs>
            <a:gs pos="100000">
              <a:schemeClr val="accent1">
                <a:lumMod val="75000"/>
              </a:schemeClr>
            </a:gs>
          </a:gsLst>
          <a:lin ang="8350000" scaled="1"/>
        </a:gradFill>
        <a:ln w="9525" cap="flat" cmpd="sng" algn="ctr">
          <a:solidFill>
            <a:schemeClr val="accent5">
              <a:shade val="48000"/>
              <a:satMod val="110000"/>
            </a:schemeClr>
          </a:solidFill>
          <a:prstDash val="solid"/>
        </a:ln>
        <a:effectLst>
          <a:outerShdw blurRad="190500" dist="228600" dir="2700000" sy="90000" rotWithShape="0">
            <a:srgbClr val="000000">
              <a:alpha val="255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-Основне школе</a:t>
          </a:r>
        </a:p>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-Средња школа</a:t>
          </a:r>
          <a:endParaRPr lang="en-US" sz="1200" kern="1200" dirty="0"/>
        </a:p>
      </dsp:txBody>
      <dsp:txXfrm>
        <a:off x="5058343" y="310313"/>
        <a:ext cx="1862368" cy="1347495"/>
      </dsp:txXfrm>
    </dsp:sp>
    <dsp:sp modelId="{E7F70ABF-E6D9-46D1-8A96-8CEBF1EC8819}">
      <dsp:nvSpPr>
        <dsp:cNvPr id="0" name=""/>
        <dsp:cNvSpPr/>
      </dsp:nvSpPr>
      <dsp:spPr>
        <a:xfrm rot="20622754">
          <a:off x="5235963" y="2458606"/>
          <a:ext cx="2078466"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35EA8F-142F-4EDE-86F3-E5899D90DDFF}">
      <dsp:nvSpPr>
        <dsp:cNvPr id="0" name=""/>
        <dsp:cNvSpPr/>
      </dsp:nvSpPr>
      <dsp:spPr>
        <a:xfrm>
          <a:off x="6546465" y="2053424"/>
          <a:ext cx="1452513" cy="831647"/>
        </a:xfrm>
        <a:prstGeom prst="roundRect">
          <a:avLst>
            <a:gd name="adj" fmla="val 10000"/>
          </a:avLst>
        </a:prstGeom>
        <a:gradFill rotWithShape="0">
          <a:gsLst>
            <a:gs pos="0">
              <a:schemeClr val="tx2">
                <a:lumMod val="75000"/>
              </a:schemeClr>
            </a:gs>
            <a:gs pos="50000">
              <a:schemeClr val="accent1">
                <a:lumMod val="75000"/>
              </a:schemeClr>
            </a:gs>
            <a:gs pos="100000">
              <a:schemeClr val="accent1">
                <a:lumMod val="50000"/>
              </a:schemeClr>
            </a:gs>
          </a:gsLst>
          <a:lin ang="8350000" scaled="1"/>
        </a:gradFill>
        <a:ln w="9525" cap="flat" cmpd="sng" algn="ctr">
          <a:solidFill>
            <a:schemeClr val="accent5">
              <a:shade val="48000"/>
              <a:satMod val="110000"/>
            </a:schemeClr>
          </a:solidFill>
          <a:prstDash val="solid"/>
        </a:ln>
        <a:effectLst>
          <a:outerShdw blurRad="190500" dist="228600" dir="2700000" sy="90000" rotWithShape="0">
            <a:srgbClr val="000000">
              <a:alpha val="255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Грађанство</a:t>
          </a:r>
          <a:endParaRPr lang="en-US" sz="1200" kern="1200" dirty="0"/>
        </a:p>
      </dsp:txBody>
      <dsp:txXfrm>
        <a:off x="6570823" y="2077782"/>
        <a:ext cx="1403797" cy="782931"/>
      </dsp:txXfrm>
    </dsp:sp>
    <dsp:sp modelId="{FB702F0E-DC86-44B3-90CA-57D328AE851F}">
      <dsp:nvSpPr>
        <dsp:cNvPr id="0" name=""/>
        <dsp:cNvSpPr/>
      </dsp:nvSpPr>
      <dsp:spPr>
        <a:xfrm rot="571361">
          <a:off x="5318607" y="3565355"/>
          <a:ext cx="1978761" cy="6042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E61BF8-4BCE-49A0-9AE6-68801A56E7EB}">
      <dsp:nvSpPr>
        <dsp:cNvPr id="0" name=""/>
        <dsp:cNvSpPr/>
      </dsp:nvSpPr>
      <dsp:spPr>
        <a:xfrm>
          <a:off x="6541733" y="3650870"/>
          <a:ext cx="1484004" cy="760534"/>
        </a:xfrm>
        <a:prstGeom prst="roundRect">
          <a:avLst>
            <a:gd name="adj" fmla="val 10000"/>
          </a:avLst>
        </a:prstGeom>
        <a:gradFill rotWithShape="0">
          <a:gsLst>
            <a:gs pos="0">
              <a:schemeClr val="tx2">
                <a:lumMod val="75000"/>
              </a:schemeClr>
            </a:gs>
            <a:gs pos="50000">
              <a:schemeClr val="accent1">
                <a:lumMod val="75000"/>
              </a:schemeClr>
            </a:gs>
            <a:gs pos="100000">
              <a:schemeClr val="accent1">
                <a:lumMod val="50000"/>
              </a:schemeClr>
            </a:gs>
          </a:gsLst>
          <a:lin ang="8350000" scaled="1"/>
        </a:gradFill>
        <a:ln w="9525" cap="flat" cmpd="sng" algn="ctr">
          <a:solidFill>
            <a:schemeClr val="accent5">
              <a:shade val="48000"/>
              <a:satMod val="110000"/>
            </a:schemeClr>
          </a:solidFill>
          <a:prstDash val="solid"/>
        </a:ln>
        <a:effectLst>
          <a:outerShdw blurRad="190500" dist="228600" dir="2700000" sy="90000" rotWithShape="0">
            <a:srgbClr val="000000">
              <a:alpha val="255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sr-Cyrl-RS" sz="1200" kern="1200" dirty="0" smtClean="0">
              <a:solidFill>
                <a:schemeClr val="bg1"/>
              </a:solidFill>
              <a:latin typeface="Batang" panose="02030600000101010101" pitchFamily="18" charset="-127"/>
              <a:ea typeface="Batang" panose="02030600000101010101" pitchFamily="18" charset="-127"/>
            </a:rPr>
            <a:t>Невладине организације </a:t>
          </a:r>
          <a:endParaRPr lang="en-US" sz="1200" kern="1200" dirty="0"/>
        </a:p>
      </dsp:txBody>
      <dsp:txXfrm>
        <a:off x="6564008" y="3673145"/>
        <a:ext cx="1439454" cy="715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0129F-EE1D-4CAC-A011-F7419D1F682E}">
      <dsp:nvSpPr>
        <dsp:cNvPr id="0" name=""/>
        <dsp:cNvSpPr/>
      </dsp:nvSpPr>
      <dsp:spPr>
        <a:xfrm>
          <a:off x="2100234" y="399513"/>
          <a:ext cx="4029131" cy="4029131"/>
        </a:xfrm>
        <a:prstGeom prst="blockArc">
          <a:avLst>
            <a:gd name="adj1" fmla="val 13800000"/>
            <a:gd name="adj2" fmla="val 162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4EF00A-C8C3-4948-8D87-A685236C04DA}">
      <dsp:nvSpPr>
        <dsp:cNvPr id="0" name=""/>
        <dsp:cNvSpPr/>
      </dsp:nvSpPr>
      <dsp:spPr>
        <a:xfrm>
          <a:off x="2100234" y="399513"/>
          <a:ext cx="4029131" cy="4029131"/>
        </a:xfrm>
        <a:prstGeom prst="blockArc">
          <a:avLst>
            <a:gd name="adj1" fmla="val 11400000"/>
            <a:gd name="adj2" fmla="val 138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C4CFF7-7D29-4BEB-9AA0-8C7EDD8D5D15}">
      <dsp:nvSpPr>
        <dsp:cNvPr id="0" name=""/>
        <dsp:cNvSpPr/>
      </dsp:nvSpPr>
      <dsp:spPr>
        <a:xfrm>
          <a:off x="2100234" y="399513"/>
          <a:ext cx="4029131" cy="4029131"/>
        </a:xfrm>
        <a:prstGeom prst="blockArc">
          <a:avLst>
            <a:gd name="adj1" fmla="val 9000000"/>
            <a:gd name="adj2" fmla="val 114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0C7B62B-8B9A-4A8E-B771-82A52F48BE19}">
      <dsp:nvSpPr>
        <dsp:cNvPr id="0" name=""/>
        <dsp:cNvSpPr/>
      </dsp:nvSpPr>
      <dsp:spPr>
        <a:xfrm>
          <a:off x="2100234" y="399513"/>
          <a:ext cx="4029131" cy="4029131"/>
        </a:xfrm>
        <a:prstGeom prst="blockArc">
          <a:avLst>
            <a:gd name="adj1" fmla="val 6600000"/>
            <a:gd name="adj2" fmla="val 90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EFEA38-E592-44C0-B23C-8EE3F498F2F7}">
      <dsp:nvSpPr>
        <dsp:cNvPr id="0" name=""/>
        <dsp:cNvSpPr/>
      </dsp:nvSpPr>
      <dsp:spPr>
        <a:xfrm>
          <a:off x="2100234" y="399513"/>
          <a:ext cx="4029131" cy="4029131"/>
        </a:xfrm>
        <a:prstGeom prst="blockArc">
          <a:avLst>
            <a:gd name="adj1" fmla="val 4200000"/>
            <a:gd name="adj2" fmla="val 66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D34EFE-17F8-467F-A707-4A4981860988}">
      <dsp:nvSpPr>
        <dsp:cNvPr id="0" name=""/>
        <dsp:cNvSpPr/>
      </dsp:nvSpPr>
      <dsp:spPr>
        <a:xfrm>
          <a:off x="2100234" y="399513"/>
          <a:ext cx="4029131" cy="4029131"/>
        </a:xfrm>
        <a:prstGeom prst="blockArc">
          <a:avLst>
            <a:gd name="adj1" fmla="val 1800000"/>
            <a:gd name="adj2" fmla="val 42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897F5D-3A87-42B6-8B9C-76B702DC05AC}">
      <dsp:nvSpPr>
        <dsp:cNvPr id="0" name=""/>
        <dsp:cNvSpPr/>
      </dsp:nvSpPr>
      <dsp:spPr>
        <a:xfrm>
          <a:off x="2100234" y="399513"/>
          <a:ext cx="4029131" cy="4029131"/>
        </a:xfrm>
        <a:prstGeom prst="blockArc">
          <a:avLst>
            <a:gd name="adj1" fmla="val 21000000"/>
            <a:gd name="adj2" fmla="val 18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80BEA2-9EC5-4866-901B-60CB67830935}">
      <dsp:nvSpPr>
        <dsp:cNvPr id="0" name=""/>
        <dsp:cNvSpPr/>
      </dsp:nvSpPr>
      <dsp:spPr>
        <a:xfrm>
          <a:off x="2100234" y="399513"/>
          <a:ext cx="4029131" cy="4029131"/>
        </a:xfrm>
        <a:prstGeom prst="blockArc">
          <a:avLst>
            <a:gd name="adj1" fmla="val 18600000"/>
            <a:gd name="adj2" fmla="val 210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8F2083-F466-4BCB-99AD-EEE01DDF2AAD}">
      <dsp:nvSpPr>
        <dsp:cNvPr id="0" name=""/>
        <dsp:cNvSpPr/>
      </dsp:nvSpPr>
      <dsp:spPr>
        <a:xfrm>
          <a:off x="2100234" y="399513"/>
          <a:ext cx="4029131" cy="4029131"/>
        </a:xfrm>
        <a:prstGeom prst="blockArc">
          <a:avLst>
            <a:gd name="adj1" fmla="val 16200000"/>
            <a:gd name="adj2" fmla="val 186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7108829-A6C3-4798-9FC1-17B1BCAB657E}">
      <dsp:nvSpPr>
        <dsp:cNvPr id="0" name=""/>
        <dsp:cNvSpPr/>
      </dsp:nvSpPr>
      <dsp:spPr>
        <a:xfrm>
          <a:off x="3538553" y="1809544"/>
          <a:ext cx="1223590" cy="122359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solidFill>
                <a:schemeClr val="bg1"/>
              </a:solidFill>
            </a:rPr>
            <a:t>Укупни расходи и издаци буџета </a:t>
          </a:r>
          <a:r>
            <a:rPr lang="sr-Latn-RS" sz="1000" kern="1200" dirty="0" smtClean="0">
              <a:solidFill>
                <a:schemeClr val="bg1"/>
              </a:solidFill>
            </a:rPr>
            <a:t>603</a:t>
          </a:r>
          <a:r>
            <a:rPr lang="sr-Cyrl-RS" sz="1000" kern="1200" dirty="0" smtClean="0">
              <a:solidFill>
                <a:schemeClr val="bg1"/>
              </a:solidFill>
            </a:rPr>
            <a:t>.</a:t>
          </a:r>
          <a:r>
            <a:rPr lang="sr-Latn-RS" sz="1000" kern="1200" dirty="0" smtClean="0">
              <a:solidFill>
                <a:schemeClr val="bg1"/>
              </a:solidFill>
            </a:rPr>
            <a:t>7</a:t>
          </a:r>
          <a:r>
            <a:rPr lang="sr-Cyrl-RS" sz="1000" kern="1200" dirty="0" smtClean="0">
              <a:solidFill>
                <a:schemeClr val="bg1"/>
              </a:solidFill>
            </a:rPr>
            <a:t>94.938,00</a:t>
          </a:r>
          <a:endParaRPr lang="en-US" sz="1000" kern="1200" dirty="0">
            <a:solidFill>
              <a:schemeClr val="bg1"/>
            </a:solidFill>
          </a:endParaRPr>
        </a:p>
      </dsp:txBody>
      <dsp:txXfrm>
        <a:off x="3717744" y="1988735"/>
        <a:ext cx="865208" cy="865208"/>
      </dsp:txXfrm>
    </dsp:sp>
    <dsp:sp modelId="{F627978A-D5C4-479D-B6E6-D9C89AF067BC}">
      <dsp:nvSpPr>
        <dsp:cNvPr id="0" name=""/>
        <dsp:cNvSpPr/>
      </dsp:nvSpPr>
      <dsp:spPr>
        <a:xfrm>
          <a:off x="3686543" y="2091"/>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Коришћење роба и услуга 264.212.837,00</a:t>
          </a:r>
          <a:endParaRPr lang="en-US" sz="700" kern="1200" dirty="0">
            <a:solidFill>
              <a:schemeClr val="bg1"/>
            </a:solidFill>
          </a:endParaRPr>
        </a:p>
      </dsp:txBody>
      <dsp:txXfrm>
        <a:off x="3811976" y="127524"/>
        <a:ext cx="605647" cy="605647"/>
      </dsp:txXfrm>
    </dsp:sp>
    <dsp:sp modelId="{AFF54D51-4955-401C-9935-5FB923998D91}">
      <dsp:nvSpPr>
        <dsp:cNvPr id="0" name=""/>
        <dsp:cNvSpPr/>
      </dsp:nvSpPr>
      <dsp:spPr>
        <a:xfrm>
          <a:off x="4961661" y="466196"/>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Трансфери и дотације </a:t>
          </a:r>
          <a:r>
            <a:rPr lang="sr-Latn-RS" sz="700" kern="1200" dirty="0" smtClean="0">
              <a:solidFill>
                <a:schemeClr val="bg1"/>
              </a:solidFill>
            </a:rPr>
            <a:t>53</a:t>
          </a:r>
          <a:r>
            <a:rPr lang="sr-Cyrl-RS" sz="700" kern="1200" dirty="0" smtClean="0">
              <a:solidFill>
                <a:schemeClr val="bg1"/>
              </a:solidFill>
            </a:rPr>
            <a:t>.</a:t>
          </a:r>
          <a:r>
            <a:rPr lang="sr-Latn-RS" sz="700" kern="1200" dirty="0" smtClean="0">
              <a:solidFill>
                <a:schemeClr val="bg1"/>
              </a:solidFill>
            </a:rPr>
            <a:t>8</a:t>
          </a:r>
          <a:r>
            <a:rPr lang="sr-Cyrl-RS" sz="700" kern="1200" dirty="0" smtClean="0">
              <a:solidFill>
                <a:schemeClr val="bg1"/>
              </a:solidFill>
            </a:rPr>
            <a:t>49.310,00</a:t>
          </a:r>
          <a:endParaRPr lang="en-US" sz="700" kern="1200" dirty="0">
            <a:solidFill>
              <a:schemeClr val="bg1"/>
            </a:solidFill>
          </a:endParaRPr>
        </a:p>
      </dsp:txBody>
      <dsp:txXfrm>
        <a:off x="5087094" y="591629"/>
        <a:ext cx="605647" cy="605647"/>
      </dsp:txXfrm>
    </dsp:sp>
    <dsp:sp modelId="{20DEFF7D-984E-41D5-8A20-5D6A540E1F7D}">
      <dsp:nvSpPr>
        <dsp:cNvPr id="0" name=""/>
        <dsp:cNvSpPr/>
      </dsp:nvSpPr>
      <dsp:spPr>
        <a:xfrm>
          <a:off x="5640137" y="1641351"/>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Расходи за запослене 110.514.283,00</a:t>
          </a:r>
          <a:endParaRPr lang="en-US" sz="700" kern="1200" dirty="0">
            <a:solidFill>
              <a:schemeClr val="bg1"/>
            </a:solidFill>
          </a:endParaRPr>
        </a:p>
      </dsp:txBody>
      <dsp:txXfrm>
        <a:off x="5765570" y="1766784"/>
        <a:ext cx="605647" cy="605647"/>
      </dsp:txXfrm>
    </dsp:sp>
    <dsp:sp modelId="{8F581E23-09E9-44E2-AFA7-4969578013F3}">
      <dsp:nvSpPr>
        <dsp:cNvPr id="0" name=""/>
        <dsp:cNvSpPr/>
      </dsp:nvSpPr>
      <dsp:spPr>
        <a:xfrm>
          <a:off x="5404504" y="2977688"/>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Социјална помоћ 14.700.000,00</a:t>
          </a:r>
          <a:endParaRPr lang="en-US" sz="700" kern="1200" dirty="0">
            <a:solidFill>
              <a:schemeClr val="bg1"/>
            </a:solidFill>
          </a:endParaRPr>
        </a:p>
      </dsp:txBody>
      <dsp:txXfrm>
        <a:off x="5529937" y="3103121"/>
        <a:ext cx="605647" cy="605647"/>
      </dsp:txXfrm>
    </dsp:sp>
    <dsp:sp modelId="{2933A1DC-7500-4673-8976-8C77AC0037D4}">
      <dsp:nvSpPr>
        <dsp:cNvPr id="0" name=""/>
        <dsp:cNvSpPr/>
      </dsp:nvSpPr>
      <dsp:spPr>
        <a:xfrm>
          <a:off x="4365019" y="3849920"/>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Субвенције 12.900.000,00</a:t>
          </a:r>
          <a:endParaRPr lang="en-US" sz="700" kern="1200" dirty="0">
            <a:solidFill>
              <a:schemeClr val="bg1"/>
            </a:solidFill>
          </a:endParaRPr>
        </a:p>
      </dsp:txBody>
      <dsp:txXfrm>
        <a:off x="4490452" y="3975353"/>
        <a:ext cx="605647" cy="605647"/>
      </dsp:txXfrm>
    </dsp:sp>
    <dsp:sp modelId="{61CA6F48-AF98-404C-87A5-ED57A21488AF}">
      <dsp:nvSpPr>
        <dsp:cNvPr id="0" name=""/>
        <dsp:cNvSpPr/>
      </dsp:nvSpPr>
      <dsp:spPr>
        <a:xfrm>
          <a:off x="3008067" y="3849920"/>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Отплата камата и главнице   24.369.000,00</a:t>
          </a:r>
          <a:endParaRPr lang="en-US" sz="700" kern="1200" dirty="0">
            <a:solidFill>
              <a:schemeClr val="bg1"/>
            </a:solidFill>
          </a:endParaRPr>
        </a:p>
      </dsp:txBody>
      <dsp:txXfrm>
        <a:off x="3133500" y="3975353"/>
        <a:ext cx="605647" cy="605647"/>
      </dsp:txXfrm>
    </dsp:sp>
    <dsp:sp modelId="{6C0512F9-D4FB-45B7-B9CD-AB48D7C642CE}">
      <dsp:nvSpPr>
        <dsp:cNvPr id="0" name=""/>
        <dsp:cNvSpPr/>
      </dsp:nvSpPr>
      <dsp:spPr>
        <a:xfrm>
          <a:off x="1968581" y="2977688"/>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Капитални издаци 26.870.000,00</a:t>
          </a:r>
          <a:endParaRPr lang="en-US" sz="700" kern="1200" dirty="0">
            <a:solidFill>
              <a:schemeClr val="bg1"/>
            </a:solidFill>
          </a:endParaRPr>
        </a:p>
      </dsp:txBody>
      <dsp:txXfrm>
        <a:off x="2094014" y="3103121"/>
        <a:ext cx="605647" cy="605647"/>
      </dsp:txXfrm>
    </dsp:sp>
    <dsp:sp modelId="{CB593A21-768E-47C4-A6A9-03ACDE84EE55}">
      <dsp:nvSpPr>
        <dsp:cNvPr id="0" name=""/>
        <dsp:cNvSpPr/>
      </dsp:nvSpPr>
      <dsp:spPr>
        <a:xfrm>
          <a:off x="1732949" y="1641351"/>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sr-Cyrl-RS" sz="700" kern="1200" dirty="0" smtClean="0">
              <a:solidFill>
                <a:schemeClr val="bg1"/>
              </a:solidFill>
            </a:rPr>
            <a:t>Резерва  15.500.000,00</a:t>
          </a:r>
          <a:endParaRPr lang="en-US" sz="700" kern="1200" dirty="0">
            <a:solidFill>
              <a:schemeClr val="bg1"/>
            </a:solidFill>
          </a:endParaRPr>
        </a:p>
      </dsp:txBody>
      <dsp:txXfrm>
        <a:off x="1858382" y="1766784"/>
        <a:ext cx="605647" cy="605647"/>
      </dsp:txXfrm>
    </dsp:sp>
    <dsp:sp modelId="{02058581-8167-462B-816C-2D00A0701FE3}">
      <dsp:nvSpPr>
        <dsp:cNvPr id="0" name=""/>
        <dsp:cNvSpPr/>
      </dsp:nvSpPr>
      <dsp:spPr>
        <a:xfrm>
          <a:off x="2411425" y="466196"/>
          <a:ext cx="856513" cy="85651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smtClean="0">
              <a:solidFill>
                <a:schemeClr val="bg1"/>
              </a:solidFill>
            </a:rPr>
            <a:t>Остали расходи  38.959.839,00</a:t>
          </a:r>
          <a:endParaRPr lang="en-US" sz="800" kern="1200" dirty="0">
            <a:solidFill>
              <a:schemeClr val="bg1"/>
            </a:solidFill>
          </a:endParaRPr>
        </a:p>
      </dsp:txBody>
      <dsp:txXfrm>
        <a:off x="2536858" y="591629"/>
        <a:ext cx="605647" cy="60564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94DC13-BF17-4806-93D8-917C6FBE5181}" type="datetimeFigureOut">
              <a:rPr lang="en-US" smtClean="0"/>
              <a:t>12/13/2021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C7177A-FAEA-4407-BF29-C1D01B88FDEC}" type="slidenum">
              <a:rPr lang="en-US" smtClean="0"/>
              <a:t>‹#›</a:t>
            </a:fld>
            <a:endParaRPr lang="en-US"/>
          </a:p>
        </p:txBody>
      </p:sp>
    </p:spTree>
    <p:extLst>
      <p:ext uri="{BB962C8B-B14F-4D97-AF65-F5344CB8AC3E}">
        <p14:creationId xmlns:p14="http://schemas.microsoft.com/office/powerpoint/2010/main" val="3651323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CC7177A-FAEA-4407-BF29-C1D01B88FDEC}"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8614810-0AA0-4369-B15B-90142E472CB2}" type="datetimeFigureOut">
              <a:rPr lang="en-US" smtClean="0"/>
              <a:t>12/13/2021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240438C-1FA6-40C1-87F5-28DA8D29C60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614810-0AA0-4369-B15B-90142E472CB2}"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614810-0AA0-4369-B15B-90142E472CB2}"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614810-0AA0-4369-B15B-90142E472CB2}"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614810-0AA0-4369-B15B-90142E472CB2}"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240438C-1FA6-40C1-87F5-28DA8D29C60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614810-0AA0-4369-B15B-90142E472CB2}"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614810-0AA0-4369-B15B-90142E472CB2}"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8614810-0AA0-4369-B15B-90142E472CB2}"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14810-0AA0-4369-B15B-90142E472CB2}"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614810-0AA0-4369-B15B-90142E472CB2}"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8614810-0AA0-4369-B15B-90142E472CB2}"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40438C-1FA6-40C1-87F5-28DA8D29C60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8614810-0AA0-4369-B15B-90142E472CB2}" type="datetimeFigureOut">
              <a:rPr lang="en-US" smtClean="0"/>
              <a:t>12/13/2021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240438C-1FA6-40C1-87F5-28DA8D29C60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smtClean="0"/>
              <a:t>Општина Жагубица</a:t>
            </a:r>
            <a:endParaRPr lang="en-US" dirty="0"/>
          </a:p>
        </p:txBody>
      </p:sp>
      <p:sp>
        <p:nvSpPr>
          <p:cNvPr id="3" name="Subtitle 2"/>
          <p:cNvSpPr>
            <a:spLocks noGrp="1"/>
          </p:cNvSpPr>
          <p:nvPr>
            <p:ph type="subTitle" idx="1"/>
          </p:nvPr>
        </p:nvSpPr>
        <p:spPr>
          <a:xfrm>
            <a:off x="1187624" y="3356992"/>
            <a:ext cx="6400800" cy="1752600"/>
          </a:xfrm>
        </p:spPr>
        <p:txBody>
          <a:bodyPr/>
          <a:lstStyle/>
          <a:p>
            <a:r>
              <a:rPr lang="sr-Cyrl-RS" dirty="0" smtClean="0">
                <a:solidFill>
                  <a:schemeClr val="bg1"/>
                </a:solidFill>
              </a:rPr>
              <a:t>Водич кроз Одлуку о буџету општине Жагубица за 2022.годину</a:t>
            </a:r>
            <a:r>
              <a:rPr lang="sr-Cyrl-RS" dirty="0" smtClean="0"/>
              <a:t>.</a:t>
            </a:r>
            <a:endParaRPr lang="en-US" dirty="0"/>
          </a:p>
        </p:txBody>
      </p:sp>
      <p:pic>
        <p:nvPicPr>
          <p:cNvPr id="5" name="Picture 2" descr="COA_%C5%BDagub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20" y="285728"/>
            <a:ext cx="2448272" cy="1953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t>Структура планираних прихода и примања за 2022.годину</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48978872"/>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t>На шта се троше јавна средства</a:t>
            </a:r>
            <a:r>
              <a:rPr lang="en-US" sz="4400" dirty="0" smtClean="0"/>
              <a:t>?</a:t>
            </a:r>
            <a:endParaRPr lang="en-US" dirty="0"/>
          </a:p>
        </p:txBody>
      </p:sp>
      <p:sp>
        <p:nvSpPr>
          <p:cNvPr id="3" name="Content Placeholder 2"/>
          <p:cNvSpPr>
            <a:spLocks noGrp="1"/>
          </p:cNvSpPr>
          <p:nvPr>
            <p:ph idx="1"/>
          </p:nvPr>
        </p:nvSpPr>
        <p:spPr/>
        <p:txBody>
          <a:bodyPr>
            <a:normAutofit fontScale="47500" lnSpcReduction="20000"/>
          </a:bodyPr>
          <a:lstStyle/>
          <a:p>
            <a:pPr marL="137160" indent="0" algn="just">
              <a:buNone/>
            </a:pPr>
            <a:r>
              <a:rPr lang="sr-Cyrl-RS" sz="3300" dirty="0" smtClean="0">
                <a:solidFill>
                  <a:schemeClr val="bg1"/>
                </a:solidFill>
              </a:rPr>
              <a:t>	Буџет мора бити у равнотежи, што значи да расходи морају одговарати приходима. Укупни планирани расходи и издаци у 2022.години из буџета износе: </a:t>
            </a:r>
          </a:p>
          <a:p>
            <a:endParaRPr lang="sr-Cyrl-RS" sz="3300" dirty="0" smtClean="0">
              <a:solidFill>
                <a:schemeClr val="bg1"/>
              </a:solidFill>
            </a:endParaRPr>
          </a:p>
          <a:p>
            <a:endParaRPr lang="sr-Cyrl-RS" sz="3300" dirty="0" smtClean="0">
              <a:solidFill>
                <a:schemeClr val="bg1"/>
              </a:solidFill>
            </a:endParaRPr>
          </a:p>
          <a:p>
            <a:endParaRPr lang="sr-Cyrl-RS" sz="3300" dirty="0" smtClean="0">
              <a:solidFill>
                <a:schemeClr val="bg1"/>
              </a:solidFill>
            </a:endParaRPr>
          </a:p>
          <a:p>
            <a:pPr marL="137160" indent="0" algn="just">
              <a:buNone/>
            </a:pPr>
            <a:endParaRPr lang="ru-RU" sz="3300" dirty="0" smtClean="0">
              <a:solidFill>
                <a:schemeClr val="bg1"/>
              </a:solidFill>
            </a:endParaRPr>
          </a:p>
          <a:p>
            <a:pPr marL="422910" indent="-285750" algn="just">
              <a:buFont typeface="Wingdings" panose="05000000000000000000" pitchFamily="2" charset="2"/>
              <a:buChar char="ü"/>
            </a:pPr>
            <a:endParaRPr lang="sr-Latn-RS" sz="3300" b="1" dirty="0" smtClean="0">
              <a:solidFill>
                <a:schemeClr val="bg1"/>
              </a:solidFill>
            </a:endParaRPr>
          </a:p>
          <a:p>
            <a:pPr marL="422910" indent="-285750" algn="just">
              <a:buFont typeface="Wingdings" panose="05000000000000000000" pitchFamily="2" charset="2"/>
              <a:buChar char="ü"/>
            </a:pPr>
            <a:r>
              <a:rPr lang="sr-Cyrl-RS" sz="3300" b="1" dirty="0" smtClean="0">
                <a:solidFill>
                  <a:schemeClr val="bg1"/>
                </a:solidFill>
              </a:rPr>
              <a:t>РАСХОДИ </a:t>
            </a:r>
            <a:r>
              <a:rPr lang="sr-Cyrl-RS" sz="3300" dirty="0" smtClean="0">
                <a:solidFill>
                  <a:schemeClr val="bg1"/>
                </a:solidFill>
              </a:rPr>
              <a:t>Расходи представљају све трошкове општине за плате буџетских корисника, набавку роба и услуга, субвенције, дотације и трансфере, социјалну помоћ и остале трошкове које општина обезбеђује без директне и непосредне накнаде. </a:t>
            </a:r>
            <a:endParaRPr lang="vi-VN" sz="3300" dirty="0" smtClean="0">
              <a:solidFill>
                <a:schemeClr val="bg1"/>
              </a:solidFill>
            </a:endParaRPr>
          </a:p>
          <a:p>
            <a:pPr marL="422910" indent="-285750" algn="just">
              <a:buFont typeface="Wingdings" panose="05000000000000000000" pitchFamily="2" charset="2"/>
              <a:buChar char="ü"/>
            </a:pPr>
            <a:r>
              <a:rPr lang="sr-Cyrl-RS" sz="3300" b="1" dirty="0" smtClean="0">
                <a:solidFill>
                  <a:schemeClr val="bg1"/>
                </a:solidFill>
              </a:rPr>
              <a:t>ИЗДАЦИ</a:t>
            </a:r>
            <a:r>
              <a:rPr lang="sr-Cyrl-RS" sz="3300" dirty="0" smtClean="0">
                <a:solidFill>
                  <a:schemeClr val="bg1"/>
                </a:solidFill>
              </a:rPr>
              <a:t> представљају трошкове изградње или инвестиционог одржавања већ постојећих објеката, набавку земљишта, машина и опр</a:t>
            </a:r>
            <a:r>
              <a:rPr lang="sr-Latn-RS" sz="3300" dirty="0" smtClean="0">
                <a:solidFill>
                  <a:schemeClr val="bg1"/>
                </a:solidFill>
              </a:rPr>
              <a:t>e</a:t>
            </a:r>
            <a:r>
              <a:rPr lang="sr-Cyrl-RS" sz="3300" dirty="0" smtClean="0">
                <a:solidFill>
                  <a:schemeClr val="bg1"/>
                </a:solidFill>
              </a:rPr>
              <a:t>ме неопходне за рад буџетских корисника.</a:t>
            </a:r>
          </a:p>
          <a:p>
            <a:pPr marL="422910" indent="-285750" algn="just">
              <a:buFont typeface="Wingdings" panose="05000000000000000000" pitchFamily="2" charset="2"/>
              <a:buChar char="ü"/>
            </a:pPr>
            <a:r>
              <a:rPr lang="sr-Cyrl-RS" sz="3300" b="1" dirty="0" smtClean="0">
                <a:solidFill>
                  <a:schemeClr val="bg1"/>
                </a:solidFill>
              </a:rPr>
              <a:t>РАСХОДИ И ИЗДАЦИ </a:t>
            </a:r>
            <a:r>
              <a:rPr lang="sr-Cyrl-RS" sz="3300" dirty="0" smtClean="0">
                <a:solidFill>
                  <a:schemeClr val="bg1"/>
                </a:solidFill>
              </a:rPr>
              <a:t>морају се исказивати на законом прописан начин, односно морају се исказивати: по </a:t>
            </a:r>
            <a:r>
              <a:rPr lang="sr-Cyrl-RS" sz="3300" i="1" dirty="0" smtClean="0">
                <a:solidFill>
                  <a:schemeClr val="bg1"/>
                </a:solidFill>
              </a:rPr>
              <a:t>програмима</a:t>
            </a:r>
            <a:r>
              <a:rPr lang="sr-Cyrl-RS" sz="3300" dirty="0" smtClean="0">
                <a:solidFill>
                  <a:schemeClr val="bg1"/>
                </a:solidFill>
              </a:rPr>
              <a:t> који показују колико се троши за извршавање основних надлежности и стратешких циљева општине; по </a:t>
            </a:r>
            <a:r>
              <a:rPr lang="sr-Cyrl-RS" sz="3300" i="1" dirty="0" smtClean="0">
                <a:solidFill>
                  <a:schemeClr val="bg1"/>
                </a:solidFill>
              </a:rPr>
              <a:t>основној намени </a:t>
            </a:r>
            <a:r>
              <a:rPr lang="sr-Cyrl-RS" sz="3300" dirty="0" smtClean="0">
                <a:solidFill>
                  <a:schemeClr val="bg1"/>
                </a:solidFill>
              </a:rPr>
              <a:t>која показује за коју врсту трошка се средства издвајају; по </a:t>
            </a:r>
            <a:r>
              <a:rPr lang="sr-Cyrl-RS" sz="3300" i="1" dirty="0" smtClean="0">
                <a:solidFill>
                  <a:schemeClr val="bg1"/>
                </a:solidFill>
              </a:rPr>
              <a:t>функцији</a:t>
            </a:r>
            <a:r>
              <a:rPr lang="sr-Cyrl-RS" sz="3300" dirty="0" smtClean="0">
                <a:solidFill>
                  <a:schemeClr val="bg1"/>
                </a:solidFill>
              </a:rPr>
              <a:t> која показује функционалну намену за одређену област и по </a:t>
            </a:r>
            <a:r>
              <a:rPr lang="sr-Cyrl-RS" sz="3300" i="1" dirty="0" smtClean="0">
                <a:solidFill>
                  <a:schemeClr val="bg1"/>
                </a:solidFill>
              </a:rPr>
              <a:t>корисницима буџета </a:t>
            </a:r>
            <a:r>
              <a:rPr lang="sr-Cyrl-RS" sz="3300" dirty="0" smtClean="0">
                <a:solidFill>
                  <a:schemeClr val="bg1"/>
                </a:solidFill>
              </a:rPr>
              <a:t>што показује организацију рада општине.</a:t>
            </a:r>
          </a:p>
          <a:p>
            <a:endParaRPr lang="en-US" dirty="0"/>
          </a:p>
        </p:txBody>
      </p:sp>
      <p:sp>
        <p:nvSpPr>
          <p:cNvPr id="4" name="Rectangle: Rounded Corners 23">
            <a:extLst>
              <a:ext uri="{FF2B5EF4-FFF2-40B4-BE49-F238E27FC236}">
                <a16:creationId xmlns:a16="http://schemas.microsoft.com/office/drawing/2014/main" xmlns="" id="{CFD6A88A-550B-4306-B111-9817A14514A4}"/>
              </a:ext>
            </a:extLst>
          </p:cNvPr>
          <p:cNvSpPr/>
          <p:nvPr/>
        </p:nvSpPr>
        <p:spPr>
          <a:xfrm>
            <a:off x="3000364" y="214311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Latn-RS" b="1" dirty="0" smtClean="0"/>
              <a:t>603</a:t>
            </a:r>
            <a:r>
              <a:rPr lang="sr-Cyrl-RS" b="1" dirty="0" smtClean="0"/>
              <a:t>.</a:t>
            </a:r>
            <a:r>
              <a:rPr lang="sr-Latn-RS" b="1" dirty="0" smtClean="0"/>
              <a:t>7</a:t>
            </a:r>
            <a:r>
              <a:rPr lang="sr-Cyrl-RS" b="1" dirty="0" smtClean="0"/>
              <a:t>94.938,00 </a:t>
            </a:r>
            <a:r>
              <a:rPr lang="sr-Cyrl-RS" b="1" dirty="0"/>
              <a:t>динара</a:t>
            </a:r>
            <a:endParaRPr lang="sr-Latn-R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sz="4400" dirty="0" smtClean="0"/>
              <a:t>Шта су расходи и издаци буџета?</a:t>
            </a:r>
            <a:endParaRPr lang="en-US" dirty="0"/>
          </a:p>
        </p:txBody>
      </p:sp>
      <p:sp>
        <p:nvSpPr>
          <p:cNvPr id="3" name="Content Placeholder 2"/>
          <p:cNvSpPr>
            <a:spLocks noGrp="1"/>
          </p:cNvSpPr>
          <p:nvPr>
            <p:ph idx="1"/>
          </p:nvPr>
        </p:nvSpPr>
        <p:spPr>
          <a:xfrm>
            <a:off x="457200" y="1600200"/>
            <a:ext cx="3686172" cy="3543312"/>
          </a:xfrm>
        </p:spPr>
        <p:txBody>
          <a:bodyPr>
            <a:noAutofit/>
          </a:bodyPr>
          <a:lstStyle/>
          <a:p>
            <a:r>
              <a:rPr lang="sr-Cyrl-RS" sz="1600" b="1" dirty="0" smtClean="0">
                <a:solidFill>
                  <a:schemeClr val="bg1"/>
                </a:solidFill>
              </a:rPr>
              <a:t>Расходи за запослене </a:t>
            </a:r>
            <a:r>
              <a:rPr lang="sr-Cyrl-RS" sz="1600" dirty="0" smtClean="0">
                <a:solidFill>
                  <a:schemeClr val="bg1"/>
                </a:solidFill>
              </a:rPr>
              <a:t>представљају све трошкове за запослене, како у управи тако и код буџетских корисника</a:t>
            </a:r>
          </a:p>
          <a:p>
            <a:r>
              <a:rPr lang="sr-Cyrl-RS" sz="1600" b="1" dirty="0" smtClean="0">
                <a:solidFill>
                  <a:schemeClr val="bg1"/>
                </a:solidFill>
              </a:rPr>
              <a:t>Коришћење роба и услуга </a:t>
            </a:r>
            <a:r>
              <a:rPr lang="sr-Cyrl-RS" sz="1600" dirty="0" smtClean="0">
                <a:solidFill>
                  <a:schemeClr val="bg1"/>
                </a:solidFill>
              </a:rPr>
              <a:t>обухватају сталне трошкове, путне трошкове, услуге по уговору, специјализоване услуге, трошкове материјала и текуће поправке и одржавање.</a:t>
            </a:r>
          </a:p>
          <a:p>
            <a:r>
              <a:rPr lang="sr-Cyrl-RS" sz="1600" b="1" dirty="0" smtClean="0">
                <a:solidFill>
                  <a:schemeClr val="bg1"/>
                </a:solidFill>
              </a:rPr>
              <a:t>Дотације и трансфери </a:t>
            </a:r>
            <a:r>
              <a:rPr lang="sr-Cyrl-RS" sz="1600" dirty="0" smtClean="0">
                <a:solidFill>
                  <a:schemeClr val="bg1"/>
                </a:solidFill>
              </a:rPr>
              <a:t>су трошкови које локална самоуправа </a:t>
            </a:r>
            <a:r>
              <a:rPr lang="ru-RU" sz="1600" dirty="0" smtClean="0">
                <a:solidFill>
                  <a:schemeClr val="bg1"/>
                </a:solidFill>
              </a:rPr>
              <a:t>има за исплату институцијама које су у примарној надлежности централног/покрајинског нивоа</a:t>
            </a:r>
            <a:r>
              <a:rPr lang="sr-Cyrl-RS" sz="1600" dirty="0" smtClean="0">
                <a:solidFill>
                  <a:schemeClr val="bg1"/>
                </a:solidFill>
              </a:rPr>
              <a:t> као што су школе, центар за социјални рад, дом здравља</a:t>
            </a:r>
            <a:endParaRPr lang="en-US" sz="1600" dirty="0">
              <a:solidFill>
                <a:schemeClr val="bg1"/>
              </a:solidFill>
            </a:endParaRPr>
          </a:p>
        </p:txBody>
      </p:sp>
      <p:sp>
        <p:nvSpPr>
          <p:cNvPr id="4" name="Rectangle 3"/>
          <p:cNvSpPr/>
          <p:nvPr/>
        </p:nvSpPr>
        <p:spPr>
          <a:xfrm>
            <a:off x="4572000" y="1571612"/>
            <a:ext cx="4000528" cy="4524315"/>
          </a:xfrm>
          <a:prstGeom prst="rect">
            <a:avLst/>
          </a:prstGeom>
        </p:spPr>
        <p:txBody>
          <a:bodyPr wrap="square">
            <a:spAutoFit/>
          </a:bodyPr>
          <a:lstStyle/>
          <a:p>
            <a:r>
              <a:rPr lang="ru-RU" sz="1600" b="1" dirty="0" smtClean="0">
                <a:solidFill>
                  <a:schemeClr val="bg1"/>
                </a:solidFill>
              </a:rPr>
              <a:t>Субвенције</a:t>
            </a:r>
            <a:r>
              <a:rPr lang="ru-RU" sz="1600" dirty="0" smtClean="0">
                <a:solidFill>
                  <a:schemeClr val="bg1"/>
                </a:solidFill>
              </a:rPr>
              <a:t> сe одобравају за функционисање међумесног превоза и  пољопривредним произвођачима. </a:t>
            </a:r>
            <a:endParaRPr lang="en-US" sz="1600" dirty="0" smtClean="0">
              <a:solidFill>
                <a:schemeClr val="bg1"/>
              </a:solidFill>
            </a:endParaRPr>
          </a:p>
          <a:p>
            <a:r>
              <a:rPr lang="sr-Cyrl-RS" sz="1600" b="1" dirty="0" smtClean="0">
                <a:solidFill>
                  <a:schemeClr val="bg1"/>
                </a:solidFill>
              </a:rPr>
              <a:t>Социјална заштита </a:t>
            </a:r>
            <a:r>
              <a:rPr lang="sr-Cyrl-RS" sz="1600" dirty="0" smtClean="0">
                <a:solidFill>
                  <a:schemeClr val="bg1"/>
                </a:solidFill>
              </a:rPr>
              <a:t>обухвата све трошкове исплате социјалне помоћи за различите категорије грађана.</a:t>
            </a:r>
          </a:p>
          <a:p>
            <a:r>
              <a:rPr lang="sr-Cyrl-RS" sz="1600" b="1" dirty="0" smtClean="0">
                <a:solidFill>
                  <a:schemeClr val="bg1"/>
                </a:solidFill>
              </a:rPr>
              <a:t>Буџетска резерва </a:t>
            </a:r>
            <a:r>
              <a:rPr lang="sr-Cyrl-RS" sz="1600" dirty="0" smtClean="0">
                <a:solidFill>
                  <a:schemeClr val="bg1"/>
                </a:solidFill>
              </a:rPr>
              <a:t>представља новац који се користи за непланиране или недовољно планиране сврхе, као и у случају ванредних околности.</a:t>
            </a:r>
          </a:p>
          <a:p>
            <a:r>
              <a:rPr lang="sr-Cyrl-RS" sz="1600" b="1" dirty="0" smtClean="0">
                <a:solidFill>
                  <a:schemeClr val="bg1"/>
                </a:solidFill>
              </a:rPr>
              <a:t>Капитални издаци </a:t>
            </a:r>
            <a:r>
              <a:rPr lang="sr-Cyrl-RS" sz="1600" dirty="0" smtClean="0">
                <a:solidFill>
                  <a:schemeClr val="bg1"/>
                </a:solidFill>
              </a:rPr>
              <a:t>су трошкови за изградњу нових, или инвестиционо одржавање постојећих објеката, набавку опреме, машина земљишта и слично.</a:t>
            </a:r>
          </a:p>
          <a:p>
            <a:r>
              <a:rPr lang="sr-Cyrl-RS" sz="1600" b="1" dirty="0" smtClean="0">
                <a:solidFill>
                  <a:schemeClr val="bg1"/>
                </a:solidFill>
              </a:rPr>
              <a:t>Остали расходи </a:t>
            </a:r>
            <a:r>
              <a:rPr lang="sr-Cyrl-RS" sz="1600" dirty="0" smtClean="0">
                <a:solidFill>
                  <a:schemeClr val="bg1"/>
                </a:solidFill>
              </a:rPr>
              <a:t>обухватају дотације невладиним организацијама, порезе, таксе, новчане казне.</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r-Cyrl-RS" sz="3600" dirty="0" smtClean="0"/>
              <a:t>Структура планираних расхода и издатака буџета за 2022.годину</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7043498"/>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71546"/>
          </a:xfrm>
        </p:spPr>
        <p:txBody>
          <a:bodyPr>
            <a:normAutofit fontScale="90000"/>
          </a:bodyPr>
          <a:lstStyle/>
          <a:p>
            <a:r>
              <a:rPr lang="sr-Cyrl-RS" sz="4400" dirty="0" smtClean="0"/>
              <a:t>Расходи буџета по програмима</a:t>
            </a:r>
            <a:endParaRPr lang="en-US" dirty="0"/>
          </a:p>
        </p:txBody>
      </p:sp>
      <p:sp>
        <p:nvSpPr>
          <p:cNvPr id="7" name="Content Placeholder 6"/>
          <p:cNvSpPr>
            <a:spLocks noGrp="1"/>
          </p:cNvSpPr>
          <p:nvPr>
            <p:ph idx="1"/>
          </p:nvPr>
        </p:nvSpPr>
        <p:spPr>
          <a:xfrm>
            <a:off x="428596" y="928670"/>
            <a:ext cx="8258204" cy="5786478"/>
          </a:xfrm>
        </p:spPr>
        <p:txBody>
          <a:bodyPr numCol="2">
            <a:normAutofit fontScale="40000" lnSpcReduction="20000"/>
          </a:bodyPr>
          <a:lstStyle/>
          <a:p>
            <a:pPr fontAlgn="t">
              <a:buNone/>
            </a:pPr>
            <a:endParaRPr lang="en-US" sz="3700" b="1" dirty="0" smtClean="0">
              <a:solidFill>
                <a:schemeClr val="bg1"/>
              </a:solidFill>
            </a:endParaRPr>
          </a:p>
          <a:p>
            <a:pPr fontAlgn="t"/>
            <a:r>
              <a:rPr lang="sr-Cyrl-RS" sz="3700" dirty="0" smtClean="0">
                <a:solidFill>
                  <a:schemeClr val="bg1"/>
                </a:solidFill>
              </a:rPr>
              <a:t>Програм 1. Становање, урбанизам и просторно </a:t>
            </a:r>
            <a:endParaRPr lang="en-US" sz="3700" b="1" dirty="0" smtClean="0">
              <a:solidFill>
                <a:schemeClr val="bg1"/>
              </a:solidFill>
            </a:endParaRPr>
          </a:p>
          <a:p>
            <a:pPr fontAlgn="t"/>
            <a:r>
              <a:rPr lang="sr-Cyrl-RS" sz="3700" dirty="0" smtClean="0">
                <a:solidFill>
                  <a:schemeClr val="bg1"/>
                </a:solidFill>
              </a:rPr>
              <a:t>20.700.000,00</a:t>
            </a:r>
            <a:endParaRPr lang="en-US" sz="3700" dirty="0" smtClean="0">
              <a:solidFill>
                <a:schemeClr val="bg1"/>
              </a:solidFill>
            </a:endParaRPr>
          </a:p>
          <a:p>
            <a:pPr fontAlgn="t"/>
            <a:r>
              <a:rPr lang="sr-Cyrl-RS" sz="3700" dirty="0" smtClean="0">
                <a:solidFill>
                  <a:schemeClr val="bg1"/>
                </a:solidFill>
              </a:rPr>
              <a:t>Програм 2. Комуналне делатности</a:t>
            </a:r>
            <a:endParaRPr lang="en-US" sz="3700" b="1" dirty="0" smtClean="0">
              <a:solidFill>
                <a:schemeClr val="bg1"/>
              </a:solidFill>
            </a:endParaRPr>
          </a:p>
          <a:p>
            <a:pPr fontAlgn="t"/>
            <a:r>
              <a:rPr lang="sr-Cyrl-RS" sz="3700" dirty="0" smtClean="0">
                <a:solidFill>
                  <a:schemeClr val="bg1"/>
                </a:solidFill>
              </a:rPr>
              <a:t>28.680.000,00</a:t>
            </a:r>
            <a:endParaRPr lang="en-US" sz="3700" dirty="0" smtClean="0">
              <a:solidFill>
                <a:schemeClr val="bg1"/>
              </a:solidFill>
            </a:endParaRPr>
          </a:p>
          <a:p>
            <a:pPr fontAlgn="t"/>
            <a:r>
              <a:rPr lang="sr-Cyrl-RS" sz="3700" dirty="0" smtClean="0">
                <a:solidFill>
                  <a:schemeClr val="bg1"/>
                </a:solidFill>
              </a:rPr>
              <a:t>Програм 4. Развој туризма</a:t>
            </a:r>
            <a:endParaRPr lang="en-US" sz="3700" b="1" dirty="0" smtClean="0">
              <a:solidFill>
                <a:schemeClr val="bg1"/>
              </a:solidFill>
            </a:endParaRPr>
          </a:p>
          <a:p>
            <a:pPr fontAlgn="t"/>
            <a:r>
              <a:rPr lang="sr-Cyrl-RS" sz="3700" dirty="0" smtClean="0">
                <a:solidFill>
                  <a:schemeClr val="bg1"/>
                </a:solidFill>
              </a:rPr>
              <a:t>9.383.400,00</a:t>
            </a:r>
            <a:endParaRPr lang="en-US" sz="3700" dirty="0" smtClean="0">
              <a:solidFill>
                <a:schemeClr val="bg1"/>
              </a:solidFill>
            </a:endParaRPr>
          </a:p>
          <a:p>
            <a:pPr fontAlgn="t"/>
            <a:r>
              <a:rPr lang="sr-Cyrl-RS" sz="3700" dirty="0" smtClean="0">
                <a:solidFill>
                  <a:schemeClr val="bg1"/>
                </a:solidFill>
              </a:rPr>
              <a:t>Програм 5. Пољопривреда и рурални развој</a:t>
            </a:r>
            <a:endParaRPr lang="en-US" sz="3700" b="1" dirty="0" smtClean="0">
              <a:solidFill>
                <a:schemeClr val="bg1"/>
              </a:solidFill>
            </a:endParaRPr>
          </a:p>
          <a:p>
            <a:pPr fontAlgn="t"/>
            <a:r>
              <a:rPr lang="sr-Cyrl-RS" sz="3700" dirty="0" smtClean="0">
                <a:solidFill>
                  <a:schemeClr val="bg1"/>
                </a:solidFill>
              </a:rPr>
              <a:t>20.200.000,00</a:t>
            </a:r>
            <a:endParaRPr lang="en-US" sz="3700" dirty="0" smtClean="0">
              <a:solidFill>
                <a:schemeClr val="bg1"/>
              </a:solidFill>
            </a:endParaRPr>
          </a:p>
          <a:p>
            <a:pPr fontAlgn="t"/>
            <a:r>
              <a:rPr lang="sr-Cyrl-RS" sz="3700" dirty="0" smtClean="0">
                <a:solidFill>
                  <a:schemeClr val="bg1"/>
                </a:solidFill>
              </a:rPr>
              <a:t>Програм 6. Заштита животне средине</a:t>
            </a:r>
            <a:endParaRPr lang="en-US" sz="3700" b="1" dirty="0" smtClean="0">
              <a:solidFill>
                <a:schemeClr val="bg1"/>
              </a:solidFill>
            </a:endParaRPr>
          </a:p>
          <a:p>
            <a:pPr fontAlgn="t"/>
            <a:r>
              <a:rPr lang="sr-Cyrl-RS" sz="3700" dirty="0" smtClean="0">
                <a:solidFill>
                  <a:schemeClr val="bg1"/>
                </a:solidFill>
              </a:rPr>
              <a:t>14.840.000,00</a:t>
            </a:r>
            <a:endParaRPr lang="en-US" sz="3700" dirty="0" smtClean="0">
              <a:solidFill>
                <a:schemeClr val="bg1"/>
              </a:solidFill>
            </a:endParaRPr>
          </a:p>
          <a:p>
            <a:pPr fontAlgn="t"/>
            <a:r>
              <a:rPr lang="sr-Cyrl-RS" sz="3700" dirty="0" smtClean="0">
                <a:solidFill>
                  <a:schemeClr val="bg1"/>
                </a:solidFill>
              </a:rPr>
              <a:t>Програм 7. Организација саобраћаја и саобраћајна инфрас</a:t>
            </a:r>
            <a:endParaRPr lang="en-US" sz="3700" b="1" dirty="0" smtClean="0">
              <a:solidFill>
                <a:schemeClr val="bg1"/>
              </a:solidFill>
            </a:endParaRPr>
          </a:p>
          <a:p>
            <a:pPr fontAlgn="t"/>
            <a:r>
              <a:rPr lang="sr-Cyrl-RS" sz="3700" dirty="0" smtClean="0">
                <a:solidFill>
                  <a:schemeClr val="bg1"/>
                </a:solidFill>
              </a:rPr>
              <a:t>86.500.000,00</a:t>
            </a:r>
            <a:endParaRPr lang="en-US" sz="3700" dirty="0" smtClean="0">
              <a:solidFill>
                <a:schemeClr val="bg1"/>
              </a:solidFill>
            </a:endParaRPr>
          </a:p>
          <a:p>
            <a:pPr fontAlgn="t"/>
            <a:r>
              <a:rPr lang="sr-Cyrl-RS" sz="3700" dirty="0" smtClean="0">
                <a:solidFill>
                  <a:schemeClr val="bg1"/>
                </a:solidFill>
              </a:rPr>
              <a:t> Програм 8.Предшколско образовање</a:t>
            </a:r>
            <a:endParaRPr lang="en-US" sz="3700" dirty="0" smtClean="0">
              <a:solidFill>
                <a:schemeClr val="bg1"/>
              </a:solidFill>
            </a:endParaRPr>
          </a:p>
          <a:p>
            <a:pPr fontAlgn="t"/>
            <a:r>
              <a:rPr lang="sr-Latn-RS" sz="3700" dirty="0" smtClean="0">
                <a:solidFill>
                  <a:schemeClr val="bg1"/>
                </a:solidFill>
              </a:rPr>
              <a:t>58</a:t>
            </a:r>
            <a:r>
              <a:rPr lang="sr-Cyrl-RS" sz="3700" dirty="0" smtClean="0">
                <a:solidFill>
                  <a:schemeClr val="bg1"/>
                </a:solidFill>
              </a:rPr>
              <a:t>.</a:t>
            </a:r>
            <a:r>
              <a:rPr lang="sr-Latn-RS" sz="3700" dirty="0" smtClean="0">
                <a:solidFill>
                  <a:schemeClr val="bg1"/>
                </a:solidFill>
              </a:rPr>
              <a:t>4</a:t>
            </a:r>
            <a:r>
              <a:rPr lang="sr-Cyrl-RS" sz="3700" dirty="0" smtClean="0">
                <a:solidFill>
                  <a:schemeClr val="bg1"/>
                </a:solidFill>
              </a:rPr>
              <a:t>57.000,00</a:t>
            </a:r>
            <a:endParaRPr lang="en-US" sz="3700" dirty="0" smtClean="0">
              <a:solidFill>
                <a:schemeClr val="bg1"/>
              </a:solidFill>
            </a:endParaRPr>
          </a:p>
          <a:p>
            <a:pPr fontAlgn="t"/>
            <a:r>
              <a:rPr lang="sr-Cyrl-RS" sz="3700" dirty="0" smtClean="0">
                <a:solidFill>
                  <a:schemeClr val="bg1"/>
                </a:solidFill>
              </a:rPr>
              <a:t>Програм 9. Основно образовање и васпитање</a:t>
            </a:r>
            <a:endParaRPr lang="en-US" sz="3700" b="1" dirty="0" smtClean="0">
              <a:solidFill>
                <a:schemeClr val="bg1"/>
              </a:solidFill>
            </a:endParaRPr>
          </a:p>
          <a:p>
            <a:pPr fontAlgn="t"/>
            <a:r>
              <a:rPr lang="sr-Cyrl-RS" sz="3700" dirty="0" smtClean="0">
                <a:solidFill>
                  <a:schemeClr val="bg1"/>
                </a:solidFill>
              </a:rPr>
              <a:t>26.030.310,00</a:t>
            </a:r>
            <a:endParaRPr lang="en-US" sz="3700" dirty="0" smtClean="0">
              <a:solidFill>
                <a:schemeClr val="bg1"/>
              </a:solidFill>
            </a:endParaRPr>
          </a:p>
          <a:p>
            <a:r>
              <a:rPr lang="sr-Cyrl-RS" sz="3700" dirty="0" smtClean="0">
                <a:solidFill>
                  <a:schemeClr val="bg1"/>
                </a:solidFill>
              </a:rPr>
              <a:t>Програм 10. Средње образовање и васпитање</a:t>
            </a:r>
            <a:endParaRPr lang="en-US" sz="3700" b="1" dirty="0" smtClean="0">
              <a:solidFill>
                <a:schemeClr val="bg1"/>
              </a:solidFill>
            </a:endParaRPr>
          </a:p>
          <a:p>
            <a:pPr fontAlgn="t"/>
            <a:r>
              <a:rPr lang="sr-Cyrl-RS" sz="3700" dirty="0" smtClean="0">
                <a:solidFill>
                  <a:schemeClr val="bg1"/>
                </a:solidFill>
              </a:rPr>
              <a:t>8.217.000,00</a:t>
            </a:r>
            <a:endParaRPr lang="en-US" sz="3700" dirty="0" smtClean="0">
              <a:solidFill>
                <a:schemeClr val="bg1"/>
              </a:solidFill>
            </a:endParaRPr>
          </a:p>
          <a:p>
            <a:pPr fontAlgn="t"/>
            <a:r>
              <a:rPr lang="sr-Cyrl-RS" sz="3700" dirty="0" smtClean="0">
                <a:solidFill>
                  <a:schemeClr val="bg1"/>
                </a:solidFill>
              </a:rPr>
              <a:t>Програм 11. Социјална и дечија заштита</a:t>
            </a:r>
            <a:endParaRPr lang="en-US" sz="3700" b="1" dirty="0" smtClean="0">
              <a:solidFill>
                <a:schemeClr val="bg1"/>
              </a:solidFill>
            </a:endParaRPr>
          </a:p>
          <a:p>
            <a:pPr fontAlgn="t"/>
            <a:r>
              <a:rPr lang="sr-Cyrl-RS" sz="3700" dirty="0" smtClean="0">
                <a:solidFill>
                  <a:schemeClr val="bg1"/>
                </a:solidFill>
              </a:rPr>
              <a:t>80.282.811,00</a:t>
            </a:r>
            <a:endParaRPr lang="en-US" sz="3700" dirty="0" smtClean="0">
              <a:solidFill>
                <a:schemeClr val="bg1"/>
              </a:solidFill>
            </a:endParaRPr>
          </a:p>
          <a:p>
            <a:pPr fontAlgn="t"/>
            <a:r>
              <a:rPr lang="sr-Cyrl-RS" sz="3700" dirty="0" smtClean="0">
                <a:solidFill>
                  <a:schemeClr val="bg1"/>
                </a:solidFill>
              </a:rPr>
              <a:t>Програм 12. Здравствена заштита</a:t>
            </a:r>
            <a:endParaRPr lang="en-US" sz="3700" b="1" dirty="0" smtClean="0">
              <a:solidFill>
                <a:schemeClr val="bg1"/>
              </a:solidFill>
            </a:endParaRPr>
          </a:p>
          <a:p>
            <a:pPr fontAlgn="t"/>
            <a:r>
              <a:rPr lang="sr-Cyrl-RS" sz="3700" dirty="0" smtClean="0">
                <a:solidFill>
                  <a:schemeClr val="bg1"/>
                </a:solidFill>
              </a:rPr>
              <a:t>4.500.000,00</a:t>
            </a:r>
            <a:endParaRPr lang="en-US" sz="3700" dirty="0" smtClean="0">
              <a:solidFill>
                <a:schemeClr val="bg1"/>
              </a:solidFill>
            </a:endParaRPr>
          </a:p>
          <a:p>
            <a:pPr fontAlgn="t"/>
            <a:r>
              <a:rPr lang="sr-Cyrl-RS" sz="3700" dirty="0" smtClean="0">
                <a:solidFill>
                  <a:schemeClr val="bg1"/>
                </a:solidFill>
              </a:rPr>
              <a:t>Програм 13. Развој културе и информисања</a:t>
            </a:r>
            <a:endParaRPr lang="en-US" sz="3700" b="1" dirty="0" smtClean="0">
              <a:solidFill>
                <a:schemeClr val="bg1"/>
              </a:solidFill>
            </a:endParaRPr>
          </a:p>
          <a:p>
            <a:pPr fontAlgn="t"/>
            <a:r>
              <a:rPr lang="sr-Cyrl-RS" sz="3700" dirty="0" smtClean="0">
                <a:solidFill>
                  <a:schemeClr val="bg1"/>
                </a:solidFill>
              </a:rPr>
              <a:t>28.000.000,00</a:t>
            </a:r>
            <a:endParaRPr lang="en-US" sz="3700" dirty="0" smtClean="0">
              <a:solidFill>
                <a:schemeClr val="bg1"/>
              </a:solidFill>
            </a:endParaRPr>
          </a:p>
          <a:p>
            <a:pPr fontAlgn="t"/>
            <a:r>
              <a:rPr lang="sr-Cyrl-RS" sz="3700" dirty="0" smtClean="0">
                <a:solidFill>
                  <a:schemeClr val="bg1"/>
                </a:solidFill>
              </a:rPr>
              <a:t>Програм 14. Развој спорта и омладине</a:t>
            </a:r>
            <a:endParaRPr lang="en-US" sz="3700" b="1" dirty="0" smtClean="0">
              <a:solidFill>
                <a:schemeClr val="bg1"/>
              </a:solidFill>
            </a:endParaRPr>
          </a:p>
          <a:p>
            <a:pPr fontAlgn="t"/>
            <a:r>
              <a:rPr lang="sr-Cyrl-RS" sz="3700" dirty="0" smtClean="0">
                <a:solidFill>
                  <a:schemeClr val="bg1"/>
                </a:solidFill>
              </a:rPr>
              <a:t>25.963.134,00</a:t>
            </a:r>
            <a:endParaRPr lang="en-US" sz="3700" dirty="0" smtClean="0">
              <a:solidFill>
                <a:schemeClr val="bg1"/>
              </a:solidFill>
            </a:endParaRPr>
          </a:p>
          <a:p>
            <a:pPr fontAlgn="t"/>
            <a:r>
              <a:rPr lang="sr-Cyrl-RS" sz="3700" dirty="0" smtClean="0">
                <a:solidFill>
                  <a:schemeClr val="bg1"/>
                </a:solidFill>
              </a:rPr>
              <a:t>Програм 15. Опште услуге локалне самоуправе </a:t>
            </a:r>
            <a:endParaRPr lang="en-US" sz="3700" b="1" dirty="0" smtClean="0">
              <a:solidFill>
                <a:schemeClr val="bg1"/>
              </a:solidFill>
            </a:endParaRPr>
          </a:p>
          <a:p>
            <a:pPr fontAlgn="t"/>
            <a:r>
              <a:rPr lang="sr-Cyrl-RS" sz="3700" dirty="0" smtClean="0">
                <a:solidFill>
                  <a:schemeClr val="bg1"/>
                </a:solidFill>
              </a:rPr>
              <a:t>172.427.650,00</a:t>
            </a:r>
            <a:endParaRPr lang="en-US" sz="3700" dirty="0" smtClean="0">
              <a:solidFill>
                <a:schemeClr val="bg1"/>
              </a:solidFill>
            </a:endParaRPr>
          </a:p>
          <a:p>
            <a:pPr fontAlgn="t"/>
            <a:r>
              <a:rPr lang="sr-Cyrl-RS" sz="3700" dirty="0" smtClean="0">
                <a:solidFill>
                  <a:schemeClr val="bg1"/>
                </a:solidFill>
              </a:rPr>
              <a:t>Програм 16. Политички систем локалне самоупр</a:t>
            </a:r>
            <a:endParaRPr lang="en-US" sz="3700" b="1" dirty="0" smtClean="0">
              <a:solidFill>
                <a:schemeClr val="bg1"/>
              </a:solidFill>
            </a:endParaRPr>
          </a:p>
          <a:p>
            <a:pPr fontAlgn="t"/>
            <a:r>
              <a:rPr lang="sr-Cyrl-RS" sz="3700" dirty="0" smtClean="0">
                <a:solidFill>
                  <a:schemeClr val="bg1"/>
                </a:solidFill>
              </a:rPr>
              <a:t>17.613.633,00</a:t>
            </a:r>
          </a:p>
          <a:p>
            <a:pPr fontAlgn="t"/>
            <a:r>
              <a:rPr lang="sr-Cyrl-RS" sz="3700" dirty="0" smtClean="0">
                <a:solidFill>
                  <a:schemeClr val="bg1"/>
                </a:solidFill>
              </a:rPr>
              <a:t>Програм 17. Енергетска ефикасност</a:t>
            </a:r>
          </a:p>
          <a:p>
            <a:pPr fontAlgn="t"/>
            <a:r>
              <a:rPr lang="sr-Cyrl-RS" sz="3700" dirty="0" smtClean="0">
                <a:solidFill>
                  <a:schemeClr val="bg1"/>
                </a:solidFill>
              </a:rPr>
              <a:t>2.000.000,00</a:t>
            </a:r>
          </a:p>
          <a:p>
            <a:pPr fontAlgn="t"/>
            <a:endParaRPr lang="sr-Cyrl-RS" sz="3700" dirty="0" smtClean="0">
              <a:solidFill>
                <a:schemeClr val="bg1"/>
              </a:solidFill>
            </a:endParaRPr>
          </a:p>
          <a:p>
            <a:pPr fontAlgn="t">
              <a:buNone/>
            </a:pPr>
            <a:endParaRPr lang="en-US" sz="3700" dirty="0" smtClean="0">
              <a:solidFill>
                <a:schemeClr val="bg1"/>
              </a:solidFill>
            </a:endParaRPr>
          </a:p>
          <a:p>
            <a:pPr fontAlgn="t"/>
            <a:r>
              <a:rPr lang="sr-Cyrl-RS" sz="3700" dirty="0" smtClean="0">
                <a:solidFill>
                  <a:schemeClr val="bg1"/>
                </a:solidFill>
              </a:rPr>
              <a:t>Укупни расходи по програмима</a:t>
            </a:r>
            <a:endParaRPr lang="en-US" sz="3700" b="1" dirty="0" smtClean="0">
              <a:solidFill>
                <a:schemeClr val="bg1"/>
              </a:solidFill>
            </a:endParaRPr>
          </a:p>
          <a:p>
            <a:pPr fontAlgn="t"/>
            <a:r>
              <a:rPr lang="sr-Latn-RS" sz="3700" dirty="0" smtClean="0">
                <a:solidFill>
                  <a:schemeClr val="bg1"/>
                </a:solidFill>
              </a:rPr>
              <a:t>603</a:t>
            </a:r>
            <a:r>
              <a:rPr lang="sr-Cyrl-RS" sz="3700" dirty="0" smtClean="0">
                <a:solidFill>
                  <a:schemeClr val="bg1"/>
                </a:solidFill>
              </a:rPr>
              <a:t>.</a:t>
            </a:r>
            <a:r>
              <a:rPr lang="sr-Latn-RS" sz="3700" dirty="0" smtClean="0">
                <a:solidFill>
                  <a:schemeClr val="bg1"/>
                </a:solidFill>
              </a:rPr>
              <a:t>7</a:t>
            </a:r>
            <a:r>
              <a:rPr lang="sr-Cyrl-RS" sz="3700" dirty="0" smtClean="0">
                <a:solidFill>
                  <a:schemeClr val="bg1"/>
                </a:solidFill>
              </a:rPr>
              <a:t>94.938,00</a:t>
            </a:r>
            <a:endParaRPr lang="en-US" sz="3700" dirty="0" smtClean="0">
              <a:solidFill>
                <a:schemeClr val="bg1"/>
              </a:solidFill>
            </a:endParaRPr>
          </a:p>
          <a:p>
            <a:pPr fontAlgn="t"/>
            <a:endParaRPr lang="en-US" sz="37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t>Расходи буџета расподељени по буџетским корисницима</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1738339"/>
              </p:ext>
            </p:extLst>
          </p:nvPr>
        </p:nvGraphicFramePr>
        <p:xfrm>
          <a:off x="457200" y="1600200"/>
          <a:ext cx="8229600" cy="4488915"/>
        </p:xfrm>
        <a:graphic>
          <a:graphicData uri="http://schemas.openxmlformats.org/drawingml/2006/table">
            <a:tbl>
              <a:tblPr firstRow="1" bandRow="1">
                <a:tableStyleId>{5C22544A-7EE6-4342-B048-85BDC9FD1C3A}</a:tableStyleId>
              </a:tblPr>
              <a:tblGrid>
                <a:gridCol w="542900"/>
                <a:gridCol w="3571900"/>
                <a:gridCol w="2057400"/>
                <a:gridCol w="2057400"/>
              </a:tblGrid>
              <a:tr h="356844">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356844">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spcBef>
                          <a:spcPts val="0"/>
                        </a:spcBef>
                        <a:spcAft>
                          <a:spcPts val="0"/>
                        </a:spcAft>
                      </a:pPr>
                      <a:r>
                        <a:rPr lang="en-US" sz="1200" dirty="0" err="1">
                          <a:effectLst/>
                        </a:rPr>
                        <a:t>Назив</a:t>
                      </a:r>
                      <a:r>
                        <a:rPr lang="en-US" sz="1200" dirty="0">
                          <a:effectLst/>
                        </a:rPr>
                        <a:t> </a:t>
                      </a:r>
                      <a:r>
                        <a:rPr lang="sr-Cyrl-RS" sz="1200" dirty="0">
                          <a:effectLst/>
                        </a:rPr>
                        <a:t>буџетског </a:t>
                      </a:r>
                      <a:r>
                        <a:rPr lang="en-US" sz="1200" dirty="0" err="1">
                          <a:effectLst/>
                        </a:rPr>
                        <a:t>корисника</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из Одлуке о буџету </a:t>
                      </a:r>
                      <a:r>
                        <a:rPr lang="sr-Cyrl-RS" sz="1200"/>
                        <a:t>за </a:t>
                      </a:r>
                      <a:r>
                        <a:rPr lang="sr-Cyrl-RS" sz="1200" smtClean="0"/>
                        <a:t>2021.годину</a:t>
                      </a:r>
                      <a:endParaRPr lang="en-US" sz="1200" dirty="0"/>
                    </a:p>
                  </a:txBody>
                  <a:tcPr marL="68580" marR="68580" marT="0" marB="0" anchor="ctr"/>
                </a:tc>
                <a:tc>
                  <a:txBody>
                    <a:bodyPr/>
                    <a:lstStyle/>
                    <a:p>
                      <a:pPr algn="ctr"/>
                      <a:r>
                        <a:rPr lang="sr-Cyrl-RS" sz="1200" dirty="0" smtClean="0"/>
                        <a:t>%</a:t>
                      </a:r>
                      <a:endParaRPr lang="en-US" sz="1200" dirty="0"/>
                    </a:p>
                  </a:txBody>
                  <a:tcPr marL="68580" marR="68580" marT="0" marB="0" anchor="ctr"/>
                </a:tc>
              </a:tr>
              <a:tr h="250493">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a:effectLst/>
                          <a:latin typeface="Times New Roman" panose="02020603050405020304" pitchFamily="18" charset="0"/>
                          <a:cs typeface="Times New Roman" panose="02020603050405020304" pitchFamily="18" charset="0"/>
                        </a:rPr>
                        <a:t>Скупштина</a:t>
                      </a:r>
                      <a:r>
                        <a:rPr lang="en-US" sz="1500" b="0" dirty="0">
                          <a:effectLst/>
                          <a:latin typeface="Times New Roman" panose="02020603050405020304" pitchFamily="18" charset="0"/>
                          <a:cs typeface="Times New Roman" panose="02020603050405020304" pitchFamily="18" charset="0"/>
                        </a:rPr>
                        <a:t> </a:t>
                      </a:r>
                      <a:r>
                        <a:rPr lang="sr-Cyrl-RS" sz="1500" b="0" dirty="0">
                          <a:effectLst/>
                          <a:latin typeface="Times New Roman" panose="02020603050405020304" pitchFamily="18" charset="0"/>
                          <a:cs typeface="Times New Roman" panose="02020603050405020304" pitchFamily="18" charset="0"/>
                        </a:rPr>
                        <a:t>општине</a:t>
                      </a:r>
                      <a:endParaRPr lang="en-US" sz="1500" b="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8.497.834,00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1,43</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2.</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0" dirty="0">
                          <a:effectLst/>
                          <a:latin typeface="Times New Roman" panose="02020603050405020304" pitchFamily="18" charset="0"/>
                          <a:ea typeface="Times New Roman"/>
                          <a:cs typeface="Times New Roman" panose="02020603050405020304" pitchFamily="18" charset="0"/>
                        </a:rPr>
                        <a:t>Председник општине</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7.815.799,00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1,58</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3.</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0" dirty="0">
                          <a:effectLst/>
                          <a:latin typeface="Times New Roman" panose="02020603050405020304" pitchFamily="18" charset="0"/>
                          <a:cs typeface="Times New Roman" panose="02020603050405020304" pitchFamily="18" charset="0"/>
                        </a:rPr>
                        <a:t>Општинско</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веће</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1.300.000,00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0,22</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4.</a:t>
                      </a:r>
                      <a:endParaRPr lang="en-US" sz="120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b="0" dirty="0">
                          <a:effectLst/>
                          <a:latin typeface="Times New Roman" panose="02020603050405020304" pitchFamily="18" charset="0"/>
                          <a:cs typeface="Times New Roman" panose="02020603050405020304" pitchFamily="18" charset="0"/>
                        </a:rPr>
                        <a:t>Општинска </a:t>
                      </a:r>
                      <a:r>
                        <a:rPr lang="en-US" sz="1500" b="0" dirty="0" err="1">
                          <a:effectLst/>
                          <a:latin typeface="Times New Roman" panose="02020603050405020304" pitchFamily="18" charset="0"/>
                          <a:cs typeface="Times New Roman" panose="02020603050405020304" pitchFamily="18" charset="0"/>
                        </a:rPr>
                        <a:t>управа</a:t>
                      </a:r>
                      <a:endParaRPr lang="en-US" sz="1200" b="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Latn-RS" sz="1200" b="0" dirty="0" smtClean="0">
                          <a:effectLst/>
                          <a:latin typeface="Times New Roman" panose="02020603050405020304" pitchFamily="18" charset="0"/>
                          <a:ea typeface="Times New Roman"/>
                          <a:cs typeface="Times New Roman" panose="02020603050405020304" pitchFamily="18" charset="0"/>
                        </a:rPr>
                        <a:t>442.411.140</a:t>
                      </a:r>
                      <a:r>
                        <a:rPr lang="sr-Cyrl-RS" sz="1200" b="0" dirty="0" smtClean="0">
                          <a:effectLst/>
                          <a:latin typeface="Times New Roman" panose="02020603050405020304" pitchFamily="18" charset="0"/>
                          <a:ea typeface="Times New Roman"/>
                          <a:cs typeface="Times New Roman" panose="02020603050405020304" pitchFamily="18" charset="0"/>
                        </a:rPr>
                        <a:t>,00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72,83</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0" dirty="0">
                          <a:effectLst/>
                          <a:latin typeface="Times New Roman" panose="02020603050405020304" pitchFamily="18" charset="0"/>
                          <a:cs typeface="Times New Roman" panose="02020603050405020304" pitchFamily="18" charset="0"/>
                        </a:rPr>
                        <a:t>Општинско </a:t>
                      </a:r>
                      <a:r>
                        <a:rPr lang="en-US" sz="1500" b="0" dirty="0" err="1">
                          <a:effectLst/>
                          <a:latin typeface="Times New Roman" panose="02020603050405020304" pitchFamily="18" charset="0"/>
                          <a:cs typeface="Times New Roman" panose="02020603050405020304" pitchFamily="18" charset="0"/>
                        </a:rPr>
                        <a:t>јавно</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правобранилаштво</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1.930.455,00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0,32</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6.</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a:effectLst/>
                          <a:latin typeface="Times New Roman" panose="02020603050405020304" pitchFamily="18" charset="0"/>
                          <a:cs typeface="Times New Roman" panose="02020603050405020304" pitchFamily="18" charset="0"/>
                        </a:rPr>
                        <a:t>Месне</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заједнице</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23.950.000,00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4,03</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a:effectLst/>
                        </a:rPr>
                        <a:t>7.</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a:effectLst/>
                          <a:latin typeface="Times New Roman" panose="02020603050405020304" pitchFamily="18" charset="0"/>
                          <a:cs typeface="Times New Roman" panose="02020603050405020304" pitchFamily="18" charset="0"/>
                        </a:rPr>
                        <a:t>Основне</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школе</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26.030.310,0</a:t>
                      </a:r>
                      <a:r>
                        <a:rPr lang="sr-Latn-RS" sz="1200" b="0" dirty="0" smtClean="0">
                          <a:effectLst/>
                          <a:latin typeface="Times New Roman" panose="02020603050405020304" pitchFamily="18" charset="0"/>
                          <a:ea typeface="Times New Roman"/>
                          <a:cs typeface="Times New Roman" panose="02020603050405020304" pitchFamily="18" charset="0"/>
                        </a:rPr>
                        <a:t>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4,3</a:t>
                      </a:r>
                      <a:r>
                        <a:rPr lang="sr-Latn-RS" sz="1200" dirty="0" smtClean="0">
                          <a:effectLst/>
                          <a:latin typeface="Times New Roman"/>
                          <a:ea typeface="Times New Roman"/>
                        </a:rPr>
                        <a:t>8</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8.</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smtClean="0">
                          <a:effectLst/>
                          <a:latin typeface="Times New Roman" panose="02020603050405020304" pitchFamily="18" charset="0"/>
                          <a:cs typeface="Times New Roman" panose="02020603050405020304" pitchFamily="18" charset="0"/>
                        </a:rPr>
                        <a:t>Средњ</a:t>
                      </a:r>
                      <a:r>
                        <a:rPr lang="sr-Latn-RS" sz="1500" b="0" dirty="0" smtClean="0">
                          <a:effectLst/>
                          <a:latin typeface="Times New Roman" panose="02020603050405020304" pitchFamily="18" charset="0"/>
                          <a:cs typeface="Times New Roman" panose="02020603050405020304" pitchFamily="18" charset="0"/>
                        </a:rPr>
                        <a:t>a</a:t>
                      </a:r>
                      <a:r>
                        <a:rPr lang="en-US" sz="1500" b="0" dirty="0" smtClean="0">
                          <a:effectLst/>
                          <a:latin typeface="Times New Roman" panose="02020603050405020304" pitchFamily="18" charset="0"/>
                          <a:cs typeface="Times New Roman" panose="02020603050405020304" pitchFamily="18" charset="0"/>
                        </a:rPr>
                        <a:t> </a:t>
                      </a:r>
                      <a:r>
                        <a:rPr lang="en-US" sz="1500" b="0" dirty="0" err="1" smtClean="0">
                          <a:effectLst/>
                          <a:latin typeface="Times New Roman" panose="02020603050405020304" pitchFamily="18" charset="0"/>
                          <a:cs typeface="Times New Roman" panose="02020603050405020304" pitchFamily="18" charset="0"/>
                        </a:rPr>
                        <a:t>школ</a:t>
                      </a:r>
                      <a:r>
                        <a:rPr lang="sr-Latn-RS" sz="1500" b="0" dirty="0" smtClean="0">
                          <a:effectLst/>
                          <a:latin typeface="Times New Roman" panose="02020603050405020304" pitchFamily="18" charset="0"/>
                          <a:cs typeface="Times New Roman" panose="02020603050405020304" pitchFamily="18" charset="0"/>
                        </a:rPr>
                        <a:t>a</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8.217.00</a:t>
                      </a:r>
                      <a:r>
                        <a:rPr lang="sr-Latn-RS" sz="1200" b="0" dirty="0" smtClean="0">
                          <a:effectLst/>
                          <a:latin typeface="Times New Roman" panose="02020603050405020304" pitchFamily="18" charset="0"/>
                          <a:ea typeface="Times New Roman"/>
                          <a:cs typeface="Times New Roman" panose="02020603050405020304" pitchFamily="18" charset="0"/>
                        </a:rPr>
                        <a:t>0</a:t>
                      </a:r>
                      <a:r>
                        <a:rPr lang="sr-Cyrl-RS" sz="1200" b="0" dirty="0" smtClean="0">
                          <a:effectLst/>
                          <a:latin typeface="Times New Roman" panose="02020603050405020304" pitchFamily="18" charset="0"/>
                          <a:ea typeface="Times New Roman"/>
                          <a:cs typeface="Times New Roman" panose="02020603050405020304" pitchFamily="18" charset="0"/>
                        </a:rPr>
                        <a:t>,00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1,66</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a:effectLst/>
                        </a:rPr>
                        <a:t>9.</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0" dirty="0" smtClean="0">
                          <a:effectLst/>
                          <a:latin typeface="Times New Roman" panose="02020603050405020304" pitchFamily="18" charset="0"/>
                          <a:cs typeface="Times New Roman" panose="02020603050405020304" pitchFamily="18" charset="0"/>
                        </a:rPr>
                        <a:t>Културно</a:t>
                      </a:r>
                      <a:r>
                        <a:rPr lang="sr-Cyrl-RS" sz="1500" b="0" baseline="0" dirty="0" smtClean="0">
                          <a:effectLst/>
                          <a:latin typeface="Times New Roman" panose="02020603050405020304" pitchFamily="18" charset="0"/>
                          <a:cs typeface="Times New Roman" panose="02020603050405020304" pitchFamily="18" charset="0"/>
                        </a:rPr>
                        <a:t> просветни</a:t>
                      </a:r>
                      <a:r>
                        <a:rPr lang="sr-Cyrl-RS" sz="1500" b="0" dirty="0" smtClean="0">
                          <a:effectLst/>
                          <a:latin typeface="Times New Roman" panose="02020603050405020304" pitchFamily="18" charset="0"/>
                          <a:cs typeface="Times New Roman" panose="02020603050405020304" pitchFamily="18" charset="0"/>
                        </a:rPr>
                        <a:t> центар</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8.000.000,00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1,35</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sr-Cyrl-RS" sz="1000" dirty="0" smtClean="0">
                          <a:effectLst/>
                        </a:rPr>
                        <a:t>10</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0" dirty="0" smtClean="0">
                          <a:effectLst/>
                          <a:latin typeface="Times New Roman" panose="02020603050405020304" pitchFamily="18" charset="0"/>
                          <a:ea typeface="Times New Roman"/>
                          <a:cs typeface="Times New Roman" panose="02020603050405020304" pitchFamily="18" charset="0"/>
                        </a:rPr>
                        <a:t>Завичајни музеј</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9.000.000,00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1,51</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smtClean="0">
                          <a:effectLst/>
                        </a:rPr>
                        <a:t>1</a:t>
                      </a:r>
                      <a:r>
                        <a:rPr lang="sr-Cyrl-RS" sz="1000" dirty="0" smtClean="0">
                          <a:effectLst/>
                        </a:rPr>
                        <a:t>1</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a:effectLst/>
                          <a:latin typeface="Times New Roman" panose="02020603050405020304" pitchFamily="18" charset="0"/>
                          <a:cs typeface="Times New Roman" panose="02020603050405020304" pitchFamily="18" charset="0"/>
                        </a:rPr>
                        <a:t>П</a:t>
                      </a:r>
                      <a:r>
                        <a:rPr lang="sr-Cyrl-RS" sz="1500" b="0" dirty="0" err="1">
                          <a:effectLst/>
                          <a:latin typeface="Times New Roman" panose="02020603050405020304" pitchFamily="18" charset="0"/>
                          <a:cs typeface="Times New Roman" panose="02020603050405020304" pitchFamily="18" charset="0"/>
                        </a:rPr>
                        <a:t>редшколска</a:t>
                      </a:r>
                      <a:r>
                        <a:rPr lang="sr-Cyrl-RS" sz="1500" b="0" dirty="0">
                          <a:effectLst/>
                          <a:latin typeface="Times New Roman" panose="02020603050405020304" pitchFamily="18" charset="0"/>
                          <a:cs typeface="Times New Roman" panose="02020603050405020304" pitchFamily="18" charset="0"/>
                        </a:rPr>
                        <a:t> установа </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48.657.000,00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8,19</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smtClean="0">
                          <a:effectLst/>
                        </a:rPr>
                        <a:t>1</a:t>
                      </a:r>
                      <a:r>
                        <a:rPr lang="sr-Cyrl-RS" sz="1000" dirty="0" smtClean="0">
                          <a:effectLst/>
                        </a:rPr>
                        <a:t>2</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a:effectLst/>
                          <a:latin typeface="Times New Roman" panose="02020603050405020304" pitchFamily="18" charset="0"/>
                          <a:cs typeface="Times New Roman" panose="02020603050405020304" pitchFamily="18" charset="0"/>
                        </a:rPr>
                        <a:t>Туристичка</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организација</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9.383.400,00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1,58</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smtClean="0">
                          <a:effectLst/>
                        </a:rPr>
                        <a:t>1</a:t>
                      </a:r>
                      <a:r>
                        <a:rPr lang="sr-Cyrl-RS" sz="1000" dirty="0" smtClean="0">
                          <a:effectLst/>
                        </a:rPr>
                        <a:t>3</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b="0" dirty="0" err="1">
                          <a:effectLst/>
                          <a:latin typeface="Times New Roman" panose="02020603050405020304" pitchFamily="18" charset="0"/>
                          <a:cs typeface="Times New Roman" panose="02020603050405020304" pitchFamily="18" charset="0"/>
                        </a:rPr>
                        <a:t>Дом</a:t>
                      </a:r>
                      <a:r>
                        <a:rPr lang="en-US" sz="1500" b="0" dirty="0">
                          <a:effectLst/>
                          <a:latin typeface="Times New Roman" panose="02020603050405020304" pitchFamily="18" charset="0"/>
                          <a:cs typeface="Times New Roman" panose="02020603050405020304" pitchFamily="18" charset="0"/>
                        </a:rPr>
                        <a:t> </a:t>
                      </a:r>
                      <a:r>
                        <a:rPr lang="en-US" sz="1500" b="0" dirty="0" err="1">
                          <a:effectLst/>
                          <a:latin typeface="Times New Roman" panose="02020603050405020304" pitchFamily="18" charset="0"/>
                          <a:cs typeface="Times New Roman" panose="02020603050405020304" pitchFamily="18" charset="0"/>
                        </a:rPr>
                        <a:t>здравља</a:t>
                      </a:r>
                      <a:endParaRPr lang="en-US" sz="15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b="0" dirty="0" smtClean="0">
                          <a:effectLst/>
                          <a:latin typeface="Times New Roman" panose="02020603050405020304" pitchFamily="18" charset="0"/>
                          <a:ea typeface="Times New Roman"/>
                          <a:cs typeface="Times New Roman" panose="02020603050405020304" pitchFamily="18" charset="0"/>
                        </a:rPr>
                        <a:t>4.500.000,00</a:t>
                      </a:r>
                      <a:endParaRPr lang="en-US" sz="1200" b="0" dirty="0">
                        <a:effectLst/>
                        <a:latin typeface="Times New Roman" panose="02020603050405020304" pitchFamily="18" charset="0"/>
                        <a:ea typeface="Times New Roman"/>
                        <a:cs typeface="Times New Roman" panose="02020603050405020304" pitchFamily="18" charset="0"/>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0,76</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smtClean="0">
                          <a:effectLst/>
                        </a:rPr>
                        <a:t>1</a:t>
                      </a:r>
                      <a:r>
                        <a:rPr lang="sr-Cyrl-RS" sz="1000" dirty="0" smtClean="0">
                          <a:effectLst/>
                        </a:rPr>
                        <a:t>4</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500" b="0" dirty="0" err="1" smtClean="0">
                          <a:effectLst/>
                          <a:latin typeface="Times New Roman" panose="02020603050405020304" pitchFamily="18" charset="0"/>
                          <a:cs typeface="Times New Roman" panose="02020603050405020304" pitchFamily="18" charset="0"/>
                        </a:rPr>
                        <a:t>Центар</a:t>
                      </a:r>
                      <a:r>
                        <a:rPr lang="en-US" sz="1500" b="0" dirty="0" smtClean="0">
                          <a:effectLst/>
                          <a:latin typeface="Times New Roman" panose="02020603050405020304" pitchFamily="18" charset="0"/>
                          <a:cs typeface="Times New Roman" panose="02020603050405020304" pitchFamily="18" charset="0"/>
                        </a:rPr>
                        <a:t> </a:t>
                      </a:r>
                      <a:r>
                        <a:rPr lang="en-US" sz="1500" b="0" dirty="0" err="1" smtClean="0">
                          <a:effectLst/>
                          <a:latin typeface="Times New Roman" panose="02020603050405020304" pitchFamily="18" charset="0"/>
                          <a:cs typeface="Times New Roman" panose="02020603050405020304" pitchFamily="18" charset="0"/>
                        </a:rPr>
                        <a:t>за</a:t>
                      </a:r>
                      <a:r>
                        <a:rPr lang="en-US" sz="1500" b="0" dirty="0" smtClean="0">
                          <a:effectLst/>
                          <a:latin typeface="Times New Roman" panose="02020603050405020304" pitchFamily="18" charset="0"/>
                          <a:cs typeface="Times New Roman" panose="02020603050405020304" pitchFamily="18" charset="0"/>
                        </a:rPr>
                        <a:t> </a:t>
                      </a:r>
                      <a:r>
                        <a:rPr lang="en-US" sz="1500" b="0" dirty="0" err="1" smtClean="0">
                          <a:effectLst/>
                          <a:latin typeface="Times New Roman" panose="02020603050405020304" pitchFamily="18" charset="0"/>
                          <a:cs typeface="Times New Roman" panose="02020603050405020304" pitchFamily="18" charset="0"/>
                        </a:rPr>
                        <a:t>социјални</a:t>
                      </a:r>
                      <a:r>
                        <a:rPr lang="en-US" sz="1500" b="0" dirty="0" smtClean="0">
                          <a:effectLst/>
                          <a:latin typeface="Times New Roman" panose="02020603050405020304" pitchFamily="18" charset="0"/>
                          <a:cs typeface="Times New Roman" panose="02020603050405020304" pitchFamily="18" charset="0"/>
                        </a:rPr>
                        <a:t> </a:t>
                      </a:r>
                      <a:r>
                        <a:rPr lang="en-US" sz="1500" b="0" dirty="0" err="1" smtClean="0">
                          <a:effectLst/>
                          <a:latin typeface="Times New Roman" panose="02020603050405020304" pitchFamily="18" charset="0"/>
                          <a:cs typeface="Times New Roman" panose="02020603050405020304" pitchFamily="18" charset="0"/>
                        </a:rPr>
                        <a:t>рад</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effectLst/>
                          <a:latin typeface="Times New Roman"/>
                          <a:ea typeface="Times New Roman"/>
                        </a:rPr>
                        <a:t>4.102.000,00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0,83</a:t>
                      </a:r>
                      <a:endParaRPr lang="en-US" sz="1200" dirty="0">
                        <a:effectLst/>
                        <a:latin typeface="Times New Roman"/>
                        <a:ea typeface="Times New Roman"/>
                      </a:endParaRPr>
                    </a:p>
                  </a:txBody>
                  <a:tcPr marL="68580" marR="68580" marT="0" marB="0" anchor="b"/>
                </a:tc>
              </a:tr>
              <a:tr h="250493">
                <a:tc>
                  <a:txBody>
                    <a:bodyPr/>
                    <a:lstStyle/>
                    <a:p>
                      <a:pPr marL="0" marR="0" algn="ctr">
                        <a:spcBef>
                          <a:spcPts val="0"/>
                        </a:spcBef>
                        <a:spcAft>
                          <a:spcPts val="0"/>
                        </a:spcAft>
                      </a:pPr>
                      <a:r>
                        <a:rPr lang="en-US" sz="1000" dirty="0">
                          <a:effectLst/>
                        </a:rPr>
                        <a:t> </a:t>
                      </a:r>
                      <a:endParaRPr lang="en-US" sz="1200" dirty="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000" dirty="0">
                          <a:effectLst/>
                        </a:rPr>
                        <a:t>У К У П Н О:</a:t>
                      </a:r>
                      <a:endParaRPr lang="en-US" sz="1200" b="1"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603</a:t>
                      </a:r>
                      <a:r>
                        <a:rPr lang="sr-Cyrl-RS" sz="1200" dirty="0" smtClean="0">
                          <a:effectLst/>
                          <a:latin typeface="Times New Roman"/>
                          <a:ea typeface="Times New Roman"/>
                        </a:rPr>
                        <a:t>.</a:t>
                      </a:r>
                      <a:r>
                        <a:rPr lang="sr-Latn-RS" sz="1200" dirty="0" smtClean="0">
                          <a:effectLst/>
                          <a:latin typeface="Times New Roman"/>
                          <a:ea typeface="Times New Roman"/>
                        </a:rPr>
                        <a:t>7</a:t>
                      </a:r>
                      <a:r>
                        <a:rPr lang="sr-Cyrl-RS" sz="1200" dirty="0" smtClean="0">
                          <a:effectLst/>
                          <a:latin typeface="Times New Roman"/>
                          <a:ea typeface="Times New Roman"/>
                        </a:rPr>
                        <a:t>94.938</a:t>
                      </a:r>
                      <a:r>
                        <a:rPr lang="sr-Cyrl-RS" sz="1200" dirty="0" smtClean="0">
                          <a:effectLst/>
                          <a:latin typeface="Times New Roman"/>
                          <a:ea typeface="Times New Roman"/>
                        </a:rPr>
                        <a:t>,,00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Latn-RS" sz="1200" dirty="0" smtClean="0">
                          <a:effectLst/>
                          <a:latin typeface="Times New Roman"/>
                          <a:ea typeface="Times New Roman"/>
                        </a:rPr>
                        <a:t>100</a:t>
                      </a:r>
                      <a:endParaRPr lang="en-US" sz="1200" dirty="0">
                        <a:effectLst/>
                        <a:latin typeface="Times New Roman"/>
                        <a:ea typeface="Times New Roman"/>
                      </a:endParaRPr>
                    </a:p>
                  </a:txBody>
                  <a:tcPr marL="68580" marR="68580" marT="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dirty="0" smtClean="0"/>
              <a:t>Структура расхода по буџетским корисницима</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71004004"/>
              </p:ext>
            </p:extLst>
          </p:nvPr>
        </p:nvGraphicFramePr>
        <p:xfrm>
          <a:off x="457200" y="1600200"/>
          <a:ext cx="8229600" cy="47085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Cyrl-RS" dirty="0" smtClean="0">
                <a:solidFill>
                  <a:schemeClr val="bg1"/>
                </a:solidFill>
              </a:rPr>
              <a:t>Уколико сте заинтересовани да сагледате у целини Одлуку о буџету општине Жагубица за 2022.годину, исту можете преузети на следећем линку интернет странице општинске управе:    </a:t>
            </a:r>
            <a:r>
              <a:rPr lang="sr-Latn-RS" dirty="0" smtClean="0">
                <a:solidFill>
                  <a:schemeClr val="bg1"/>
                </a:solidFill>
              </a:rPr>
              <a:t>http://zagubica</a:t>
            </a:r>
            <a:r>
              <a:rPr lang="sr-Cyrl-RS" dirty="0" smtClean="0">
                <a:solidFill>
                  <a:schemeClr val="bg1"/>
                </a:solidFill>
              </a:rPr>
              <a:t>.</a:t>
            </a:r>
            <a:r>
              <a:rPr lang="sr-Latn-RS" dirty="0" smtClean="0">
                <a:solidFill>
                  <a:schemeClr val="bg1"/>
                </a:solidFill>
              </a:rPr>
              <a:t>org.rs/budzet</a:t>
            </a:r>
            <a:endParaRPr lang="en-US"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sr-Cyrl-RS" sz="3200" b="1" dirty="0" smtClean="0">
                <a:solidFill>
                  <a:schemeClr val="bg1"/>
                </a:solidFill>
              </a:rPr>
              <a:t>На крају желимо да Вам се захвалимо што сте издвојили време за читање ове презентације буџета. </a:t>
            </a:r>
          </a:p>
          <a:p>
            <a:pPr marL="0" indent="0" algn="just">
              <a:buNone/>
            </a:pPr>
            <a:endParaRPr lang="sr-Cyrl-RS" b="1" dirty="0" smtClean="0">
              <a:solidFill>
                <a:schemeClr val="bg1"/>
              </a:solidFill>
            </a:endParaRPr>
          </a:p>
          <a:p>
            <a:pPr marL="0" indent="0" algn="just">
              <a:buNone/>
            </a:pPr>
            <a:endParaRPr lang="sr-Cyrl-RS" dirty="0" smtClean="0">
              <a:solidFill>
                <a:schemeClr val="bg1"/>
              </a:solidFill>
            </a:endParaRPr>
          </a:p>
          <a:p>
            <a:pPr marL="0" indent="0" algn="just">
              <a:buNone/>
            </a:pPr>
            <a:endParaRPr lang="sr-Cyrl-RS" dirty="0" smtClean="0">
              <a:solidFill>
                <a:schemeClr val="bg1"/>
              </a:solidFill>
            </a:endParaRPr>
          </a:p>
          <a:p>
            <a:pPr marL="0" indent="0" algn="just">
              <a:buNone/>
            </a:pPr>
            <a:endParaRPr lang="sr-Cyrl-RS" dirty="0" smtClean="0">
              <a:solidFill>
                <a:schemeClr val="bg1"/>
              </a:solidFill>
            </a:endParaRPr>
          </a:p>
          <a:p>
            <a:pPr marL="0" indent="0" algn="ctr">
              <a:buNone/>
            </a:pPr>
            <a:r>
              <a:rPr lang="sr-Cyrl-RS" dirty="0" smtClean="0">
                <a:solidFill>
                  <a:schemeClr val="bg1"/>
                </a:solidFill>
              </a:rPr>
              <a:t>Одељење за финансије 	</a:t>
            </a:r>
            <a:endParaRPr lang="en-US" dirty="0" smtClean="0">
              <a:solidFill>
                <a:schemeClr val="bg1"/>
              </a:solidFill>
            </a:endParaRPr>
          </a:p>
          <a:p>
            <a:pPr marL="0" indent="0" algn="ctr">
              <a:buNone/>
            </a:pPr>
            <a:r>
              <a:rPr lang="sr-Cyrl-RS" dirty="0" smtClean="0">
                <a:solidFill>
                  <a:schemeClr val="bg1"/>
                </a:solidFill>
              </a:rPr>
              <a:t>Општинске управе општине Жагубица</a:t>
            </a:r>
          </a:p>
          <a:p>
            <a:pPr marL="0" indent="0" algn="ct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sr-Cyrl-RS" sz="4400" dirty="0" smtClean="0"/>
              <a:t/>
            </a:r>
            <a:br>
              <a:rPr lang="sr-Cyrl-RS" sz="4400" dirty="0" smtClean="0"/>
            </a:br>
            <a:r>
              <a:rPr lang="sr-Cyrl-RS" sz="4400" dirty="0" smtClean="0"/>
              <a:t>САДРЖАЈ</a:t>
            </a:r>
            <a:r>
              <a:rPr lang="en-US" sz="4400" dirty="0" smtClean="0"/>
              <a:t/>
            </a:r>
            <a:br>
              <a:rPr lang="en-US" sz="4400" dirty="0" smtClean="0"/>
            </a:br>
            <a:endParaRPr lang="en-US" dirty="0"/>
          </a:p>
        </p:txBody>
      </p:sp>
      <p:sp>
        <p:nvSpPr>
          <p:cNvPr id="3" name="Content Placeholder 2"/>
          <p:cNvSpPr>
            <a:spLocks noGrp="1"/>
          </p:cNvSpPr>
          <p:nvPr>
            <p:ph idx="1"/>
          </p:nvPr>
        </p:nvSpPr>
        <p:spPr/>
        <p:txBody>
          <a:bodyPr>
            <a:normAutofit fontScale="85000" lnSpcReduction="20000"/>
          </a:bodyPr>
          <a:lstStyle/>
          <a:p>
            <a:pPr marL="342900" indent="-342900">
              <a:buFont typeface="+mj-lt"/>
              <a:buAutoNum type="arabicPeriod"/>
            </a:pPr>
            <a:r>
              <a:rPr lang="sr-Cyrl-RS" dirty="0" smtClean="0">
                <a:solidFill>
                  <a:schemeClr val="bg1"/>
                </a:solidFill>
              </a:rPr>
              <a:t>Увод</a:t>
            </a:r>
          </a:p>
          <a:p>
            <a:pPr marL="342900" indent="-342900">
              <a:buFont typeface="+mj-lt"/>
              <a:buAutoNum type="arabicPeriod"/>
            </a:pPr>
            <a:r>
              <a:rPr lang="sr-Cyrl-RS" dirty="0" smtClean="0">
                <a:solidFill>
                  <a:schemeClr val="bg1"/>
                </a:solidFill>
              </a:rPr>
              <a:t>Ко се финансира из буџета?</a:t>
            </a:r>
          </a:p>
          <a:p>
            <a:pPr marL="342900" indent="-342900">
              <a:buFont typeface="+mj-lt"/>
              <a:buAutoNum type="arabicPeriod"/>
            </a:pPr>
            <a:r>
              <a:rPr lang="sr-Cyrl-RS" dirty="0" smtClean="0">
                <a:solidFill>
                  <a:schemeClr val="bg1"/>
                </a:solidFill>
              </a:rPr>
              <a:t>Како настаје буџет општине</a:t>
            </a:r>
            <a:r>
              <a:rPr lang="en-US" dirty="0" smtClean="0">
                <a:solidFill>
                  <a:schemeClr val="bg1"/>
                </a:solidFill>
              </a:rPr>
              <a:t>?</a:t>
            </a:r>
            <a:endParaRPr lang="sr-Cyrl-RS" dirty="0" smtClean="0">
              <a:solidFill>
                <a:schemeClr val="bg1"/>
              </a:solidFill>
            </a:endParaRPr>
          </a:p>
          <a:p>
            <a:pPr marL="742950" lvl="1" indent="-285750">
              <a:buFont typeface="Arial" pitchFamily="34" charset="0"/>
              <a:buChar char="•"/>
            </a:pPr>
            <a:r>
              <a:rPr lang="sr-Cyrl-RS" dirty="0" smtClean="0">
                <a:solidFill>
                  <a:schemeClr val="bg1"/>
                </a:solidFill>
              </a:rPr>
              <a:t>Појам буџета</a:t>
            </a:r>
          </a:p>
          <a:p>
            <a:pPr marL="800100" lvl="1" indent="-342900">
              <a:buFont typeface="Arial" pitchFamily="34" charset="0"/>
              <a:buChar char="•"/>
            </a:pPr>
            <a:r>
              <a:rPr lang="sr-Cyrl-RS" dirty="0" smtClean="0">
                <a:solidFill>
                  <a:schemeClr val="bg1"/>
                </a:solidFill>
              </a:rPr>
              <a:t>Ко учествује у изради буџета</a:t>
            </a:r>
            <a:r>
              <a:rPr lang="en-US" dirty="0" smtClean="0">
                <a:solidFill>
                  <a:schemeClr val="bg1"/>
                </a:solidFill>
              </a:rPr>
              <a:t>?</a:t>
            </a:r>
            <a:endParaRPr lang="sr-Cyrl-RS" dirty="0" smtClean="0">
              <a:solidFill>
                <a:schemeClr val="bg1"/>
              </a:solidFill>
            </a:endParaRPr>
          </a:p>
          <a:p>
            <a:pPr marL="800100" lvl="1" indent="-342900">
              <a:buFont typeface="Arial" pitchFamily="34" charset="0"/>
              <a:buChar char="•"/>
            </a:pPr>
            <a:r>
              <a:rPr lang="sr-Cyrl-RS" dirty="0" smtClean="0">
                <a:solidFill>
                  <a:schemeClr val="bg1"/>
                </a:solidFill>
              </a:rPr>
              <a:t>На основу чега се доноси буџет</a:t>
            </a:r>
            <a:r>
              <a:rPr lang="en-US" dirty="0" smtClean="0">
                <a:solidFill>
                  <a:schemeClr val="bg1"/>
                </a:solidFill>
              </a:rPr>
              <a:t>?</a:t>
            </a:r>
            <a:endParaRPr lang="sr-Cyrl-RS" dirty="0" smtClean="0">
              <a:solidFill>
                <a:schemeClr val="bg1"/>
              </a:solidFill>
            </a:endParaRPr>
          </a:p>
          <a:p>
            <a:pPr marL="342900" indent="-342900">
              <a:buFont typeface="+mj-lt"/>
              <a:buAutoNum type="arabicPeriod"/>
            </a:pPr>
            <a:r>
              <a:rPr lang="sr-Cyrl-RS" dirty="0" smtClean="0">
                <a:solidFill>
                  <a:schemeClr val="bg1"/>
                </a:solidFill>
              </a:rPr>
              <a:t>Како се пуни општинска каса?</a:t>
            </a:r>
          </a:p>
          <a:p>
            <a:pPr marL="742950" lvl="1" indent="-285750">
              <a:buFont typeface="Arial" panose="020B0604020202020204" pitchFamily="34" charset="0"/>
              <a:buChar char="•"/>
            </a:pPr>
            <a:r>
              <a:rPr lang="sr-Cyrl-RS" dirty="0" smtClean="0">
                <a:solidFill>
                  <a:schemeClr val="bg1"/>
                </a:solidFill>
              </a:rPr>
              <a:t>Шта су приходи и примања буџета?</a:t>
            </a:r>
          </a:p>
          <a:p>
            <a:pPr marL="742950" lvl="1" indent="-285750">
              <a:buFont typeface="Arial" panose="020B0604020202020204" pitchFamily="34" charset="0"/>
              <a:buChar char="•"/>
            </a:pPr>
            <a:r>
              <a:rPr lang="sr-Cyrl-RS" dirty="0" smtClean="0">
                <a:solidFill>
                  <a:schemeClr val="bg1"/>
                </a:solidFill>
              </a:rPr>
              <a:t>Структура прихода и примања</a:t>
            </a:r>
            <a:endParaRPr lang="en-US" dirty="0" smtClean="0">
              <a:solidFill>
                <a:schemeClr val="bg1"/>
              </a:solidFill>
            </a:endParaRPr>
          </a:p>
          <a:p>
            <a:pPr marL="342900" indent="-342900">
              <a:buFont typeface="+mj-lt"/>
              <a:buAutoNum type="arabicPeriod"/>
            </a:pPr>
            <a:r>
              <a:rPr lang="sr-Cyrl-RS" dirty="0" smtClean="0">
                <a:solidFill>
                  <a:schemeClr val="bg1"/>
                </a:solidFill>
              </a:rPr>
              <a:t>На шта се троше јавна средства</a:t>
            </a:r>
            <a:r>
              <a:rPr lang="en-US" dirty="0" smtClean="0">
                <a:solidFill>
                  <a:schemeClr val="bg1"/>
                </a:solidFill>
              </a:rPr>
              <a:t>?</a:t>
            </a:r>
            <a:endParaRPr lang="sr-Cyrl-RS" dirty="0" smtClean="0">
              <a:solidFill>
                <a:schemeClr val="bg1"/>
              </a:solidFill>
            </a:endParaRPr>
          </a:p>
          <a:p>
            <a:pPr marL="742950" lvl="1" indent="-285750">
              <a:buFont typeface="Arial" panose="020B0604020202020204" pitchFamily="34" charset="0"/>
              <a:buChar char="•"/>
            </a:pPr>
            <a:r>
              <a:rPr lang="ru-RU" dirty="0" smtClean="0">
                <a:solidFill>
                  <a:schemeClr val="bg1"/>
                </a:solidFill>
              </a:rPr>
              <a:t>Шта су расходи и издаци буџета?</a:t>
            </a:r>
            <a:endParaRPr lang="sr-Cyrl-RS" dirty="0" smtClean="0">
              <a:solidFill>
                <a:schemeClr val="bg1"/>
              </a:solidFill>
            </a:endParaRPr>
          </a:p>
          <a:p>
            <a:pPr marL="742950" lvl="1" indent="-285750">
              <a:buFont typeface="Arial" panose="020B0604020202020204" pitchFamily="34" charset="0"/>
              <a:buChar char="•"/>
            </a:pPr>
            <a:r>
              <a:rPr lang="sr-Cyrl-RS" dirty="0" smtClean="0">
                <a:solidFill>
                  <a:schemeClr val="bg1"/>
                </a:solidFill>
              </a:rPr>
              <a:t>Структура расхода и издатака</a:t>
            </a:r>
          </a:p>
          <a:p>
            <a:pPr marL="742950" lvl="1" indent="-285750">
              <a:buFont typeface="Arial" panose="020B0604020202020204" pitchFamily="34" charset="0"/>
              <a:buChar char="•"/>
            </a:pPr>
            <a:r>
              <a:rPr lang="sr-Cyrl-RS" dirty="0" smtClean="0">
                <a:solidFill>
                  <a:schemeClr val="bg1"/>
                </a:solidFill>
              </a:rPr>
              <a:t>Расходи буџета по програмима</a:t>
            </a:r>
          </a:p>
          <a:p>
            <a:pPr marL="742950" lvl="1" indent="-285750">
              <a:buFont typeface="Arial" panose="020B0604020202020204" pitchFamily="34" charset="0"/>
              <a:buChar char="•"/>
            </a:pPr>
            <a:r>
              <a:rPr lang="sr-Cyrl-RS" dirty="0" smtClean="0">
                <a:solidFill>
                  <a:schemeClr val="bg1"/>
                </a:solidFill>
              </a:rPr>
              <a:t>Расходи буџета расподељени по буџетским корисницима</a:t>
            </a:r>
            <a:endParaRPr lang="sr-Cyrl-R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572560" cy="5715040"/>
          </a:xfrm>
        </p:spPr>
        <p:txBody>
          <a:bodyPr>
            <a:normAutofit fontScale="47500" lnSpcReduction="20000"/>
          </a:bodyPr>
          <a:lstStyle/>
          <a:p>
            <a:r>
              <a:rPr lang="sr-Cyrl-RS" sz="3600" b="1" dirty="0" smtClean="0">
                <a:solidFill>
                  <a:schemeClr val="bg1"/>
                </a:solidFill>
                <a:latin typeface="Batang" panose="02030600000101010101" pitchFamily="18" charset="-127"/>
                <a:ea typeface="Batang" panose="02030600000101010101" pitchFamily="18" charset="-127"/>
              </a:rPr>
              <a:t>Драги суграђани и суграђанке,</a:t>
            </a:r>
          </a:p>
          <a:p>
            <a:endParaRPr lang="en-US" sz="3600" dirty="0" smtClean="0">
              <a:solidFill>
                <a:schemeClr val="bg1"/>
              </a:solidFill>
              <a:latin typeface="Batang" panose="02030600000101010101" pitchFamily="18" charset="-127"/>
              <a:ea typeface="Batang" panose="02030600000101010101" pitchFamily="18" charset="-127"/>
            </a:endParaRPr>
          </a:p>
          <a:p>
            <a:pPr algn="just"/>
            <a:r>
              <a:rPr lang="sr-Cyrl-RS" sz="3600" dirty="0" smtClean="0">
                <a:solidFill>
                  <a:schemeClr val="bg1"/>
                </a:solidFill>
                <a:latin typeface="Batang" panose="02030600000101010101" pitchFamily="18" charset="-127"/>
                <a:ea typeface="Batang" panose="02030600000101010101" pitchFamily="18" charset="-127"/>
              </a:rPr>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pPr algn="just"/>
            <a:r>
              <a:rPr lang="sr-Cyrl-RS" sz="3600" dirty="0" smtClean="0">
                <a:solidFill>
                  <a:schemeClr val="bg1"/>
                </a:solidFill>
                <a:latin typeface="Batang" panose="02030600000101010101" pitchFamily="18" charset="-127"/>
                <a:ea typeface="Batang" panose="02030600000101010101" pitchFamily="18" charset="-127"/>
              </a:rPr>
              <a:t>	Грађански буџет представља сажет и јасан приказ Одлуке о буџету општине</a:t>
            </a:r>
            <a:r>
              <a:rPr lang="sr-Latn-RS" sz="3600" dirty="0" smtClean="0">
                <a:solidFill>
                  <a:schemeClr val="bg1"/>
                </a:solidFill>
                <a:latin typeface="Batang" panose="02030600000101010101" pitchFamily="18" charset="-127"/>
                <a:ea typeface="Batang" panose="02030600000101010101" pitchFamily="18" charset="-127"/>
              </a:rPr>
              <a:t> </a:t>
            </a:r>
            <a:r>
              <a:rPr lang="sr-Cyrl-RS" sz="3600" dirty="0" smtClean="0">
                <a:solidFill>
                  <a:schemeClr val="bg1"/>
                </a:solidFill>
                <a:latin typeface="Batang" panose="02030600000101010101" pitchFamily="18" charset="-127"/>
                <a:ea typeface="Batang" panose="02030600000101010101" pitchFamily="18" charset="-127"/>
              </a:rPr>
              <a:t>Жагубица за 20</a:t>
            </a:r>
            <a:r>
              <a:rPr lang="sr-Latn-RS" sz="3600" dirty="0" smtClean="0">
                <a:solidFill>
                  <a:schemeClr val="bg1"/>
                </a:solidFill>
                <a:latin typeface="Batang" panose="02030600000101010101" pitchFamily="18" charset="-127"/>
                <a:ea typeface="Batang" panose="02030600000101010101" pitchFamily="18" charset="-127"/>
              </a:rPr>
              <a:t>2</a:t>
            </a:r>
            <a:r>
              <a:rPr lang="sr-Cyrl-RS" sz="3600" dirty="0" smtClean="0">
                <a:solidFill>
                  <a:schemeClr val="bg1"/>
                </a:solidFill>
                <a:latin typeface="Batang" panose="02030600000101010101" pitchFamily="18" charset="-127"/>
                <a:ea typeface="Batang" panose="02030600000101010101" pitchFamily="18" charset="-127"/>
              </a:rPr>
              <a:t>2.годину, која је по својој форми веома обимна и тешка за разумевање због специфичних појмова и класификација које је чине. </a:t>
            </a:r>
          </a:p>
          <a:p>
            <a:pPr algn="just"/>
            <a:r>
              <a:rPr lang="sr-Cyrl-RS" sz="3600" dirty="0" smtClean="0">
                <a:solidFill>
                  <a:schemeClr val="bg1"/>
                </a:solidFill>
                <a:latin typeface="Batang" panose="02030600000101010101" pitchFamily="18" charset="-127"/>
                <a:ea typeface="Batang" panose="02030600000101010101" pitchFamily="18" charset="-127"/>
              </a:rPr>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општине, као и о начину планирања, расподеле и трошења буџетских средстава.</a:t>
            </a:r>
          </a:p>
          <a:p>
            <a:pPr algn="just"/>
            <a:r>
              <a:rPr lang="sr-Cyrl-RS" sz="3600" dirty="0" smtClean="0">
                <a:solidFill>
                  <a:schemeClr val="bg1"/>
                </a:solidFill>
                <a:latin typeface="Batang" panose="02030600000101010101" pitchFamily="18" charset="-127"/>
                <a:ea typeface="Batang" panose="02030600000101010101" pitchFamily="18" charset="-127"/>
              </a:rPr>
              <a:t>	</a:t>
            </a:r>
            <a:r>
              <a:rPr lang="ru-RU" sz="3600" dirty="0" smtClean="0">
                <a:solidFill>
                  <a:schemeClr val="bg1"/>
                </a:solidFill>
                <a:latin typeface="Batang" panose="02030600000101010101" pitchFamily="18" charset="-127"/>
                <a:ea typeface="Batang" panose="02030600000101010101" pitchFamily="18" charset="-127"/>
              </a:rPr>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Општине Жагубица у заједничком постављању циљева, дефинисању приоритета и планирању развоја наше општине.</a:t>
            </a:r>
            <a:endParaRPr lang="sr-Cyrl-RS" sz="3600" dirty="0" smtClean="0">
              <a:solidFill>
                <a:schemeClr val="bg1"/>
              </a:solidFill>
              <a:latin typeface="Batang" panose="02030600000101010101" pitchFamily="18" charset="-127"/>
              <a:ea typeface="Batang" panose="02030600000101010101" pitchFamily="18" charset="-127"/>
            </a:endParaRPr>
          </a:p>
          <a:p>
            <a:pPr algn="r"/>
            <a:endParaRPr lang="sr-Latn-RS" sz="3600" dirty="0" smtClean="0">
              <a:solidFill>
                <a:schemeClr val="bg1"/>
              </a:solidFill>
              <a:latin typeface="Batang" panose="02030600000101010101" pitchFamily="18" charset="-127"/>
              <a:ea typeface="Batang" panose="02030600000101010101" pitchFamily="18" charset="-127"/>
            </a:endParaRPr>
          </a:p>
          <a:p>
            <a:pPr algn="r"/>
            <a:endParaRPr lang="sr-Latn-RS" sz="3600" dirty="0" smtClean="0">
              <a:solidFill>
                <a:schemeClr val="bg1"/>
              </a:solidFill>
              <a:latin typeface="Batang" panose="02030600000101010101" pitchFamily="18" charset="-127"/>
              <a:ea typeface="Batang" panose="02030600000101010101" pitchFamily="18" charset="-127"/>
            </a:endParaRPr>
          </a:p>
          <a:p>
            <a:pPr algn="r"/>
            <a:r>
              <a:rPr lang="sr-Cyrl-RS" sz="3600" dirty="0" smtClean="0">
                <a:solidFill>
                  <a:schemeClr val="bg1"/>
                </a:solidFill>
                <a:latin typeface="Batang" panose="02030600000101010101" pitchFamily="18" charset="-127"/>
                <a:ea typeface="Batang" panose="02030600000101010101" pitchFamily="18" charset="-127"/>
              </a:rPr>
              <a:t>Председник општине</a:t>
            </a:r>
          </a:p>
          <a:p>
            <a:pPr algn="r"/>
            <a:endParaRPr lang="sr-Cyrl-RS" sz="3600" dirty="0" smtClean="0">
              <a:solidFill>
                <a:schemeClr val="bg1"/>
              </a:solidFill>
              <a:latin typeface="Batang" panose="02030600000101010101" pitchFamily="18" charset="-127"/>
              <a:ea typeface="Batang" panose="02030600000101010101" pitchFamily="18" charset="-127"/>
            </a:endParaRPr>
          </a:p>
          <a:p>
            <a:pPr algn="r"/>
            <a:r>
              <a:rPr lang="sr-Cyrl-RS" sz="3600" dirty="0" smtClean="0">
                <a:solidFill>
                  <a:schemeClr val="bg1"/>
                </a:solidFill>
                <a:latin typeface="Batang" panose="02030600000101010101" pitchFamily="18" charset="-127"/>
                <a:ea typeface="Batang" panose="02030600000101010101" pitchFamily="18" charset="-127"/>
              </a:rPr>
              <a:t>Сафет Павловић</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8686800" cy="4709160"/>
          </a:xfrm>
        </p:spPr>
        <p:txBody>
          <a:bodyPr>
            <a:normAutofit/>
          </a:bodyPr>
          <a:lstStyle/>
          <a:p>
            <a:pPr indent="6350" defTabSz="209550">
              <a:buNone/>
            </a:pPr>
            <a:r>
              <a:rPr lang="ru-RU" altLang="en-US" sz="1400" b="1" u="sng"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Директни корисници јавних средстава:</a:t>
            </a:r>
          </a:p>
          <a:p>
            <a:pPr indent="6350" defTabSz="209550"/>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 Скупштина општине</a:t>
            </a:r>
          </a:p>
          <a:p>
            <a:pPr indent="6350" defTabSz="209550"/>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 Председник општине</a:t>
            </a:r>
          </a:p>
          <a:p>
            <a:pPr indent="6350" defTabSz="209550"/>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 Општинско веће</a:t>
            </a:r>
          </a:p>
          <a:p>
            <a:pPr indent="6350" defTabSz="209550"/>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 Општинска управа</a:t>
            </a:r>
          </a:p>
          <a:p>
            <a:pPr indent="6350" defTabSz="209550"/>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 Правобранилаштво општине</a:t>
            </a:r>
          </a:p>
          <a:p>
            <a:endParaRPr lang="ru-RU" altLang="en-US" sz="1400" b="1" dirty="0" smtClean="0">
              <a:solidFill>
                <a:schemeClr val="bg1"/>
              </a:solidFill>
              <a:latin typeface="Batang" panose="02030600000101010101" pitchFamily="18" charset="-127"/>
              <a:ea typeface="Batang" panose="02030600000101010101" pitchFamily="18" charset="-127"/>
              <a:cs typeface="Calibri" panose="020F0502020204030204" pitchFamily="34" charset="0"/>
            </a:endParaRPr>
          </a:p>
          <a:p>
            <a:endParaRPr lang="ru-RU" altLang="en-US" sz="1400" b="1" dirty="0" smtClean="0">
              <a:solidFill>
                <a:schemeClr val="bg1"/>
              </a:solidFill>
              <a:latin typeface="Batang" panose="02030600000101010101" pitchFamily="18" charset="-127"/>
              <a:ea typeface="Batang" panose="02030600000101010101" pitchFamily="18" charset="-127"/>
              <a:cs typeface="Calibri" panose="020F0502020204030204" pitchFamily="34" charset="0"/>
            </a:endParaRPr>
          </a:p>
          <a:p>
            <a:endParaRPr lang="ru-RU" altLang="en-US" sz="1400" b="1" dirty="0" smtClean="0">
              <a:solidFill>
                <a:schemeClr val="bg1"/>
              </a:solidFill>
              <a:latin typeface="Batang" panose="02030600000101010101" pitchFamily="18" charset="-127"/>
              <a:ea typeface="Batang" panose="02030600000101010101" pitchFamily="18" charset="-127"/>
              <a:cs typeface="Calibri" panose="020F0502020204030204" pitchFamily="34" charset="0"/>
            </a:endParaRPr>
          </a:p>
          <a:p>
            <a:pPr>
              <a:buNone/>
            </a:pPr>
            <a:r>
              <a:rPr lang="ru-RU" altLang="en-US" sz="1400" b="1" u="sng"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Индиректни корисници јавних средстава:</a:t>
            </a:r>
          </a:p>
          <a:p>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Културно просветни центар</a:t>
            </a:r>
          </a:p>
          <a:p>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Завичајни музеј Хомоља</a:t>
            </a:r>
          </a:p>
          <a:p>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Предшколска установа</a:t>
            </a:r>
          </a:p>
          <a:p>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Туристички организација </a:t>
            </a:r>
          </a:p>
          <a:p>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Месне заједнице</a:t>
            </a:r>
          </a:p>
          <a:p>
            <a:pPr indent="6350" defTabSz="209550"/>
            <a:endParaRPr lang="en-US" sz="1400" dirty="0">
              <a:solidFill>
                <a:schemeClr val="bg1"/>
              </a:solidFill>
            </a:endParaRPr>
          </a:p>
        </p:txBody>
      </p:sp>
      <p:sp>
        <p:nvSpPr>
          <p:cNvPr id="4" name="Title 3"/>
          <p:cNvSpPr>
            <a:spLocks noGrp="1"/>
          </p:cNvSpPr>
          <p:nvPr>
            <p:ph type="title"/>
          </p:nvPr>
        </p:nvSpPr>
        <p:spPr>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Cyrl-RS" sz="2400" b="1" dirty="0" smtClean="0">
                <a:solidFill>
                  <a:schemeClr val="bg1"/>
                </a:solidFill>
                <a:latin typeface="Batang" panose="02030600000101010101" pitchFamily="18" charset="-127"/>
                <a:ea typeface="Batang" panose="02030600000101010101" pitchFamily="18" charset="-127"/>
              </a:rPr>
              <a:t>Ко се све финансира из буџета?</a:t>
            </a:r>
            <a:endParaRPr lang="sr-Latn-RS" sz="2400" b="1" dirty="0">
              <a:solidFill>
                <a:schemeClr val="bg1"/>
              </a:solidFill>
              <a:latin typeface="Batang" panose="02030600000101010101" pitchFamily="18" charset="-127"/>
              <a:ea typeface="Batang" panose="02030600000101010101" pitchFamily="18" charset="-127"/>
            </a:endParaRPr>
          </a:p>
        </p:txBody>
      </p:sp>
      <p:sp>
        <p:nvSpPr>
          <p:cNvPr id="5" name="Rectangle 4"/>
          <p:cNvSpPr/>
          <p:nvPr/>
        </p:nvSpPr>
        <p:spPr>
          <a:xfrm>
            <a:off x="5072066" y="1785926"/>
            <a:ext cx="3500462" cy="2265236"/>
          </a:xfrm>
          <a:prstGeom prst="rect">
            <a:avLst/>
          </a:prstGeom>
        </p:spPr>
        <p:txBody>
          <a:bodyPr wrap="square">
            <a:spAutoFit/>
          </a:bodyPr>
          <a:lstStyle/>
          <a:p>
            <a:pPr>
              <a:spcBef>
                <a:spcPct val="20000"/>
              </a:spcBef>
            </a:pPr>
            <a:r>
              <a:rPr lang="ru-RU" altLang="en-US" sz="1400" b="1" u="sng"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Остали корисници јавних средстава:</a:t>
            </a:r>
          </a:p>
          <a:p>
            <a:pPr>
              <a:spcBef>
                <a:spcPct val="20000"/>
              </a:spcBef>
            </a:pPr>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Образовне институције (школе)</a:t>
            </a:r>
          </a:p>
          <a:p>
            <a:pPr>
              <a:spcBef>
                <a:spcPct val="20000"/>
              </a:spcBef>
            </a:pPr>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Здравствене институције (дом здравља)</a:t>
            </a:r>
          </a:p>
          <a:p>
            <a:pPr>
              <a:spcBef>
                <a:spcPct val="20000"/>
              </a:spcBef>
            </a:pPr>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Социјалне институције (Центар за социјални рад)</a:t>
            </a:r>
          </a:p>
          <a:p>
            <a:pPr>
              <a:spcBef>
                <a:spcPct val="20000"/>
              </a:spcBef>
            </a:pPr>
            <a:r>
              <a:rPr lang="ru-RU" altLang="en-US" sz="1400"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 Непрофитне организације (удружења грађана, невладине организације, итд</a:t>
            </a:r>
            <a:r>
              <a:rPr lang="ru-RU" altLang="en-US" dirty="0" smtClean="0">
                <a:solidFill>
                  <a:schemeClr val="bg1"/>
                </a:solidFill>
                <a:latin typeface="Batang" panose="02030600000101010101" pitchFamily="18" charset="-127"/>
                <a:ea typeface="Batang" panose="02030600000101010101" pitchFamily="18" charset="-127"/>
                <a:cs typeface="Calibri" panose="020F0502020204030204" pitchFamily="34" charset="0"/>
              </a:rPr>
              <a:t>.</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solidFill>
                  <a:schemeClr val="bg1"/>
                </a:solidFill>
                <a:latin typeface="Batang" panose="02030600000101010101" pitchFamily="18" charset="-127"/>
                <a:ea typeface="Batang" panose="02030600000101010101" pitchFamily="18" charset="-127"/>
              </a:rPr>
              <a:t>Како настаје буџет</a:t>
            </a:r>
            <a:r>
              <a:rPr lang="sr-Latn-RS" sz="4400" dirty="0" smtClean="0">
                <a:solidFill>
                  <a:schemeClr val="bg1"/>
                </a:solidFill>
                <a:latin typeface="Batang" panose="02030600000101010101" pitchFamily="18" charset="-127"/>
                <a:ea typeface="Batang" panose="02030600000101010101" pitchFamily="18" charset="-127"/>
              </a:rPr>
              <a:t> </a:t>
            </a:r>
            <a:r>
              <a:rPr lang="sr-Cyrl-RS" sz="4400" dirty="0" smtClean="0">
                <a:solidFill>
                  <a:schemeClr val="bg1"/>
                </a:solidFill>
                <a:latin typeface="Batang" panose="02030600000101010101" pitchFamily="18" charset="-127"/>
                <a:ea typeface="Batang" panose="02030600000101010101" pitchFamily="18" charset="-127"/>
              </a:rPr>
              <a:t>општине?</a:t>
            </a:r>
            <a:endParaRPr lang="en-US" dirty="0">
              <a:solidFill>
                <a:schemeClr val="bg1"/>
              </a:solidFill>
            </a:endParaRPr>
          </a:p>
        </p:txBody>
      </p:sp>
      <p:sp>
        <p:nvSpPr>
          <p:cNvPr id="3" name="Content Placeholder 2"/>
          <p:cNvSpPr>
            <a:spLocks noGrp="1"/>
          </p:cNvSpPr>
          <p:nvPr>
            <p:ph idx="1"/>
          </p:nvPr>
        </p:nvSpPr>
        <p:spPr>
          <a:xfrm>
            <a:off x="457200" y="1600200"/>
            <a:ext cx="8229600" cy="4972072"/>
          </a:xfrm>
        </p:spPr>
        <p:txBody>
          <a:bodyPr>
            <a:noAutofit/>
          </a:bodyPr>
          <a:lstStyle/>
          <a:p>
            <a:pPr algn="just"/>
            <a:r>
              <a:rPr lang="sr-Cyrl-RS" sz="1600" b="1" dirty="0" smtClean="0">
                <a:solidFill>
                  <a:schemeClr val="bg1"/>
                </a:solidFill>
                <a:latin typeface="Batang" panose="02030600000101010101" pitchFamily="18" charset="-127"/>
                <a:ea typeface="Batang" panose="02030600000101010101" pitchFamily="18" charset="-127"/>
              </a:rPr>
              <a:t>БУЏЕТ </a:t>
            </a:r>
            <a:r>
              <a:rPr lang="sr-Cyrl-RS" sz="1600" dirty="0" smtClean="0">
                <a:solidFill>
                  <a:schemeClr val="bg1"/>
                </a:solidFill>
                <a:latin typeface="Batang" panose="02030600000101010101" pitchFamily="18" charset="-127"/>
                <a:ea typeface="Batang" panose="02030600000101010101" pitchFamily="18" charset="-127"/>
              </a:rPr>
              <a:t>општине је правни документ који утврђује план прихода и примања и расхода и издатака града за буџетску, односно календарску годину.</a:t>
            </a:r>
          </a:p>
          <a:p>
            <a:pPr algn="just"/>
            <a:endParaRPr lang="en-US" sz="1600" dirty="0" smtClean="0">
              <a:solidFill>
                <a:schemeClr val="bg1"/>
              </a:solidFill>
              <a:latin typeface="Batang" panose="02030600000101010101" pitchFamily="18" charset="-127"/>
              <a:ea typeface="Batang" panose="02030600000101010101" pitchFamily="18" charset="-127"/>
            </a:endParaRPr>
          </a:p>
          <a:p>
            <a:pPr algn="just"/>
            <a:r>
              <a:rPr lang="sr-Cyrl-RS" sz="1600" dirty="0" smtClean="0">
                <a:solidFill>
                  <a:schemeClr val="bg1"/>
                </a:solidFill>
                <a:latin typeface="Batang" panose="02030600000101010101" pitchFamily="18" charset="-127"/>
                <a:ea typeface="Batang" panose="02030600000101010101" pitchFamily="18" charset="-127"/>
              </a:rPr>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600" dirty="0" smtClean="0">
              <a:solidFill>
                <a:schemeClr val="bg1"/>
              </a:solidFill>
              <a:latin typeface="Batang" panose="02030600000101010101" pitchFamily="18" charset="-127"/>
              <a:ea typeface="Batang" panose="02030600000101010101" pitchFamily="18" charset="-127"/>
            </a:endParaRPr>
          </a:p>
          <a:p>
            <a:pPr algn="just"/>
            <a:r>
              <a:rPr lang="sr-Cyrl-RS" sz="1600" dirty="0" smtClean="0">
                <a:solidFill>
                  <a:schemeClr val="bg1"/>
                </a:solidFill>
                <a:latin typeface="Batang" panose="02030600000101010101" pitchFamily="18" charset="-127"/>
                <a:ea typeface="Batang" panose="02030600000101010101" pitchFamily="18" charset="-127"/>
              </a:rPr>
              <a:t>Из општинског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600" dirty="0" smtClean="0">
              <a:solidFill>
                <a:schemeClr val="bg1"/>
              </a:solidFill>
              <a:latin typeface="Batang" panose="02030600000101010101" pitchFamily="18" charset="-127"/>
              <a:ea typeface="Batang" panose="02030600000101010101" pitchFamily="18" charset="-127"/>
            </a:endParaRPr>
          </a:p>
          <a:p>
            <a:pPr algn="just"/>
            <a:r>
              <a:rPr lang="sr-Cyrl-RS" sz="1600" dirty="0" smtClean="0">
                <a:solidFill>
                  <a:schemeClr val="bg1"/>
                </a:solidFill>
                <a:latin typeface="Batang" panose="02030600000101010101" pitchFamily="18" charset="-127"/>
                <a:ea typeface="Batang" panose="02030600000101010101" pitchFamily="18" charset="-127"/>
              </a:rPr>
              <a:t>Приликом дефинисања овог, за Општину Жагубица најважнијег документа, руководе се законским оквиром и прописима, стратешким приоритетима развоја и другим елементима.</a:t>
            </a:r>
          </a:p>
          <a:p>
            <a:pPr algn="just"/>
            <a:endParaRPr lang="en-US" sz="1600" dirty="0" smtClean="0">
              <a:solidFill>
                <a:schemeClr val="bg1"/>
              </a:solidFill>
              <a:latin typeface="Batang" panose="02030600000101010101" pitchFamily="18" charset="-127"/>
              <a:ea typeface="Batang" panose="02030600000101010101" pitchFamily="18" charset="-127"/>
            </a:endParaRPr>
          </a:p>
          <a:p>
            <a:pPr algn="just"/>
            <a:r>
              <a:rPr lang="sr-Cyrl-RS" sz="1600" dirty="0" smtClean="0">
                <a:solidFill>
                  <a:schemeClr val="bg1"/>
                </a:solidFill>
                <a:latin typeface="Batang" panose="02030600000101010101" pitchFamily="18" charset="-127"/>
                <a:ea typeface="Batang" panose="02030600000101010101" pitchFamily="18" charset="-127"/>
              </a:rPr>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600" dirty="0" smtClean="0">
              <a:solidFill>
                <a:schemeClr val="bg1"/>
              </a:solidFill>
              <a:latin typeface="Batang" panose="02030600000101010101" pitchFamily="18" charset="-127"/>
              <a:ea typeface="Batang" panose="02030600000101010101" pitchFamily="18" charset="-127"/>
            </a:endParaRPr>
          </a:p>
          <a:p>
            <a:endParaRPr lang="en-US" sz="1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solidFill>
                  <a:schemeClr val="bg1"/>
                </a:solidFill>
                <a:latin typeface="Batang" panose="02030600000101010101" pitchFamily="18" charset="-127"/>
                <a:ea typeface="Batang" panose="02030600000101010101" pitchFamily="18" charset="-127"/>
              </a:rPr>
              <a:t>Ко све може да учествује у изради</a:t>
            </a:r>
            <a:r>
              <a:rPr lang="en-US" sz="4400" dirty="0" smtClean="0">
                <a:solidFill>
                  <a:schemeClr val="bg1"/>
                </a:solidFill>
                <a:latin typeface="Batang" panose="02030600000101010101" pitchFamily="18" charset="-127"/>
                <a:ea typeface="Batang" panose="02030600000101010101" pitchFamily="18" charset="-127"/>
              </a:rPr>
              <a:t> </a:t>
            </a:r>
            <a:r>
              <a:rPr lang="sr-Cyrl-RS" sz="4400" dirty="0" smtClean="0">
                <a:solidFill>
                  <a:schemeClr val="bg1"/>
                </a:solidFill>
                <a:latin typeface="Batang" panose="02030600000101010101" pitchFamily="18" charset="-127"/>
                <a:ea typeface="Batang" panose="02030600000101010101" pitchFamily="18" charset="-127"/>
              </a:rPr>
              <a:t>буџета</a:t>
            </a:r>
            <a:r>
              <a:rPr lang="en-US" sz="4400" dirty="0" smtClean="0">
                <a:solidFill>
                  <a:schemeClr val="bg1"/>
                </a:solidFill>
                <a:latin typeface="Batang" panose="02030600000101010101" pitchFamily="18" charset="-127"/>
                <a:ea typeface="Batang" panose="02030600000101010101" pitchFamily="18" charset="-127"/>
              </a:rPr>
              <a:t>?</a:t>
            </a:r>
            <a:endParaRPr lang="en-US" dirty="0">
              <a:solidFill>
                <a:schemeClr val="bg1"/>
              </a:solidFill>
            </a:endParaRPr>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solidFill>
                  <a:schemeClr val="bg1"/>
                </a:solidFill>
                <a:latin typeface="Batang" panose="02030600000101010101" pitchFamily="18" charset="-127"/>
                <a:ea typeface="Batang" panose="02030600000101010101" pitchFamily="18" charset="-127"/>
              </a:rPr>
              <a:t>На основу чега се доноси буџет</a:t>
            </a:r>
            <a:r>
              <a:rPr lang="en-US" sz="4400" dirty="0" smtClean="0">
                <a:solidFill>
                  <a:schemeClr val="bg1"/>
                </a:solidFill>
                <a:latin typeface="Batang" panose="02030600000101010101" pitchFamily="18" charset="-127"/>
                <a:ea typeface="Batang" panose="02030600000101010101" pitchFamily="18" charset="-127"/>
              </a:rPr>
              <a:t>?</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lgn="just"/>
            <a:r>
              <a:rPr lang="sr-Cyrl-RS" dirty="0" smtClean="0">
                <a:solidFill>
                  <a:schemeClr val="bg1"/>
                </a:solidFill>
                <a:latin typeface="Batang" panose="02030600000101010101" pitchFamily="18" charset="-127"/>
                <a:ea typeface="Batang" panose="02030600000101010101" pitchFamily="18" charset="-127"/>
              </a:rPr>
              <a:t>Буџет се доноси на основу:</a:t>
            </a:r>
          </a:p>
          <a:p>
            <a:pPr algn="just"/>
            <a:endParaRPr lang="sr-Cyrl-RS" dirty="0" smtClean="0">
              <a:solidFill>
                <a:schemeClr val="bg1"/>
              </a:solidFill>
              <a:latin typeface="Batang" panose="02030600000101010101" pitchFamily="18" charset="-127"/>
              <a:ea typeface="Batang" panose="02030600000101010101" pitchFamily="18" charset="-127"/>
            </a:endParaRPr>
          </a:p>
          <a:p>
            <a:pPr marL="285750" indent="-285750" algn="just">
              <a:buFont typeface="Arial" panose="020B0604020202020204" pitchFamily="34" charset="0"/>
              <a:buChar char="•"/>
            </a:pPr>
            <a:r>
              <a:rPr lang="sr-Cyrl-RS" dirty="0" smtClean="0">
                <a:solidFill>
                  <a:schemeClr val="bg1"/>
                </a:solidFill>
                <a:latin typeface="Batang" panose="02030600000101010101" pitchFamily="18" charset="-127"/>
                <a:ea typeface="Batang" panose="02030600000101010101" pitchFamily="18" charset="-127"/>
              </a:rPr>
              <a:t>Закона и прописа (Закон о финансирању локалне самоуправе, Закон о буџетском систему, Закон о локалној самоуправи, Упутство Министарства финансија за припрему Одлуке о буџету за 2022.годину и др., сви остали прописи којима се утврђене надлежности ЈЛС)</a:t>
            </a:r>
          </a:p>
          <a:p>
            <a:pPr marL="285750" indent="-285750" algn="just">
              <a:buFont typeface="Arial" panose="020B0604020202020204" pitchFamily="34" charset="0"/>
              <a:buChar char="•"/>
            </a:pPr>
            <a:r>
              <a:rPr lang="sr-Cyrl-RS" dirty="0" smtClean="0">
                <a:solidFill>
                  <a:schemeClr val="bg1"/>
                </a:solidFill>
                <a:latin typeface="Batang" panose="02030600000101010101" pitchFamily="18" charset="-127"/>
                <a:ea typeface="Batang" panose="02030600000101010101" pitchFamily="18" charset="-127"/>
              </a:rPr>
              <a:t>Стратешких докумената (Стратегија развоја, Акциони планови за одређене области)</a:t>
            </a:r>
          </a:p>
          <a:p>
            <a:pPr marL="285750" indent="-285750" algn="just">
              <a:buFont typeface="Arial" panose="020B0604020202020204" pitchFamily="34" charset="0"/>
              <a:buChar char="•"/>
            </a:pPr>
            <a:r>
              <a:rPr lang="sr-Cyrl-RS" dirty="0" smtClean="0">
                <a:solidFill>
                  <a:schemeClr val="bg1"/>
                </a:solidFill>
                <a:latin typeface="Batang" panose="02030600000101010101" pitchFamily="18" charset="-127"/>
                <a:ea typeface="Batang" panose="02030600000101010101" pitchFamily="18" charset="-127"/>
              </a:rPr>
              <a:t>Потребе буџетских корисника</a:t>
            </a:r>
          </a:p>
          <a:p>
            <a:pPr marL="285750" indent="-285750" algn="just">
              <a:buFont typeface="Arial" panose="020B0604020202020204" pitchFamily="34" charset="0"/>
              <a:buChar char="•"/>
            </a:pPr>
            <a:r>
              <a:rPr lang="sr-Cyrl-RS" dirty="0" smtClean="0">
                <a:solidFill>
                  <a:schemeClr val="bg1"/>
                </a:solidFill>
                <a:latin typeface="Batang" panose="02030600000101010101" pitchFamily="18" charset="-127"/>
                <a:ea typeface="Batang" panose="02030600000101010101" pitchFamily="18" charset="-127"/>
              </a:rPr>
              <a:t>Започетих пројеката из ранијих година</a:t>
            </a:r>
          </a:p>
          <a:p>
            <a:pPr marL="285750" indent="-285750" algn="just">
              <a:buFont typeface="Arial" panose="020B0604020202020204" pitchFamily="34" charset="0"/>
              <a:buChar char="•"/>
            </a:pPr>
            <a:r>
              <a:rPr lang="sr-Cyrl-RS" dirty="0" smtClean="0">
                <a:solidFill>
                  <a:schemeClr val="bg1"/>
                </a:solidFill>
                <a:latin typeface="Batang" panose="02030600000101010101" pitchFamily="18" charset="-127"/>
                <a:ea typeface="Batang" panose="02030600000101010101" pitchFamily="18" charset="-127"/>
              </a:rPr>
              <a:t>Остварење прошлогодишњег буџета</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t>Како се пуни општинска каса?</a:t>
            </a:r>
            <a:endParaRPr lang="en-US" dirty="0"/>
          </a:p>
        </p:txBody>
      </p:sp>
      <p:sp>
        <p:nvSpPr>
          <p:cNvPr id="3" name="Content Placeholder 2"/>
          <p:cNvSpPr>
            <a:spLocks noGrp="1"/>
          </p:cNvSpPr>
          <p:nvPr>
            <p:ph idx="1"/>
          </p:nvPr>
        </p:nvSpPr>
        <p:spPr>
          <a:xfrm>
            <a:off x="457200" y="1600200"/>
            <a:ext cx="8229600" cy="2257428"/>
          </a:xfrm>
        </p:spPr>
        <p:txBody>
          <a:bodyPr/>
          <a:lstStyle/>
          <a:p>
            <a:r>
              <a:rPr lang="sr-Cyrl-RS" sz="1600" dirty="0" smtClean="0"/>
              <a:t>Укупни </a:t>
            </a:r>
            <a:r>
              <a:rPr lang="sr-Cyrl-RS" sz="1600" b="1" dirty="0" smtClean="0"/>
              <a:t>јавни приходи и примања </a:t>
            </a:r>
            <a:r>
              <a:rPr lang="sr-Cyrl-RS" sz="1600" dirty="0" smtClean="0"/>
              <a:t>општине</a:t>
            </a:r>
            <a:r>
              <a:rPr lang="sr-Cyrl-RS" sz="1600" dirty="0" smtClean="0">
                <a:solidFill>
                  <a:srgbClr val="FF0000"/>
                </a:solidFill>
              </a:rPr>
              <a:t> </a:t>
            </a:r>
            <a:r>
              <a:rPr lang="sr-Cyrl-RS" sz="1600" dirty="0" smtClean="0"/>
              <a:t>Велико Градиште за 2022.годину износе</a:t>
            </a:r>
          </a:p>
          <a:p>
            <a:endParaRPr lang="en-US" dirty="0"/>
          </a:p>
        </p:txBody>
      </p:sp>
      <p:pic>
        <p:nvPicPr>
          <p:cNvPr id="4" name="Picture 3">
            <a:extLst>
              <a:ext uri="{FF2B5EF4-FFF2-40B4-BE49-F238E27FC236}">
                <a16:creationId xmlns:a16="http://schemas.microsoft.com/office/drawing/2014/main" xmlns="" id="{166762BC-F4C2-481D-B9D2-3C8B403BB8B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 xmlns:a1611="http://schemas.microsoft.com/office/drawing/2016/11/main" r:id=""/>
              </a:ext>
            </a:extLst>
          </a:blip>
          <a:stretch>
            <a:fillRect/>
          </a:stretch>
        </p:blipFill>
        <p:spPr>
          <a:xfrm>
            <a:off x="428596" y="2143116"/>
            <a:ext cx="1633564" cy="1752751"/>
          </a:xfrm>
          <a:prstGeom prst="rect">
            <a:avLst/>
          </a:prstGeom>
        </p:spPr>
      </p:pic>
      <p:sp>
        <p:nvSpPr>
          <p:cNvPr id="5" name="Equals 6">
            <a:extLst>
              <a:ext uri="{FF2B5EF4-FFF2-40B4-BE49-F238E27FC236}">
                <a16:creationId xmlns:a16="http://schemas.microsoft.com/office/drawing/2014/main" xmlns="" id="{CDB27E42-2A8D-4DD4-9160-578F8DDA6D84}"/>
              </a:ext>
            </a:extLst>
          </p:cNvPr>
          <p:cNvSpPr/>
          <p:nvPr/>
        </p:nvSpPr>
        <p:spPr>
          <a:xfrm>
            <a:off x="2357422" y="2428868"/>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Rectangle 5"/>
          <p:cNvSpPr/>
          <p:nvPr/>
        </p:nvSpPr>
        <p:spPr>
          <a:xfrm>
            <a:off x="3342336" y="2500306"/>
            <a:ext cx="5515944" cy="707886"/>
          </a:xfrm>
          <a:prstGeom prst="rect">
            <a:avLst/>
          </a:prstGeom>
        </p:spPr>
        <p:txBody>
          <a:bodyPr wrap="square">
            <a:spAutoFit/>
          </a:bodyPr>
          <a:lstStyle/>
          <a:p>
            <a:r>
              <a:rPr lang="sr-Cyrl-RS" sz="4000" b="1" dirty="0" smtClean="0"/>
              <a:t> </a:t>
            </a:r>
            <a:r>
              <a:rPr lang="sr-Latn-RS" sz="4000" b="1" dirty="0" smtClean="0">
                <a:solidFill>
                  <a:schemeClr val="bg1"/>
                </a:solidFill>
              </a:rPr>
              <a:t>604</a:t>
            </a:r>
            <a:r>
              <a:rPr lang="sr-Cyrl-RS" sz="4000" b="1" dirty="0" smtClean="0">
                <a:solidFill>
                  <a:schemeClr val="bg1"/>
                </a:solidFill>
              </a:rPr>
              <a:t> </a:t>
            </a:r>
            <a:r>
              <a:rPr lang="sr-Cyrl-RS" sz="4000" b="1" dirty="0" smtClean="0">
                <a:solidFill>
                  <a:schemeClr val="bg1"/>
                </a:solidFill>
              </a:rPr>
              <a:t>милиона динара</a:t>
            </a:r>
            <a:endParaRPr lang="en-US" sz="4000" b="1" dirty="0">
              <a:solidFill>
                <a:schemeClr val="bg1"/>
              </a:solidFill>
            </a:endParaRPr>
          </a:p>
        </p:txBody>
      </p:sp>
      <p:sp>
        <p:nvSpPr>
          <p:cNvPr id="7" name="Rectangle 6"/>
          <p:cNvSpPr/>
          <p:nvPr/>
        </p:nvSpPr>
        <p:spPr>
          <a:xfrm>
            <a:off x="214282" y="3714751"/>
            <a:ext cx="8715436" cy="1200329"/>
          </a:xfrm>
          <a:prstGeom prst="rect">
            <a:avLst/>
          </a:prstGeom>
        </p:spPr>
        <p:txBody>
          <a:bodyPr wrap="square">
            <a:spAutoFit/>
          </a:bodyPr>
          <a:lstStyle/>
          <a:p>
            <a:pPr algn="just"/>
            <a:r>
              <a:rPr lang="sr-Cyrl-RS" dirty="0" smtClean="0">
                <a:solidFill>
                  <a:schemeClr val="bg1"/>
                </a:solidFill>
              </a:rPr>
              <a:t>Одлуком о буџету општине Жагубица за 2022.годину планирана су средства из буџета општине у износу од</a:t>
            </a:r>
            <a:r>
              <a:rPr lang="sr-Latn-RS" dirty="0" smtClean="0">
                <a:solidFill>
                  <a:schemeClr val="bg1"/>
                </a:solidFill>
              </a:rPr>
              <a:t> 53</a:t>
            </a:r>
            <a:r>
              <a:rPr lang="sr-Cyrl-RS" dirty="0">
                <a:solidFill>
                  <a:schemeClr val="bg1"/>
                </a:solidFill>
              </a:rPr>
              <a:t>7</a:t>
            </a:r>
            <a:r>
              <a:rPr lang="sr-Latn-RS" dirty="0" smtClean="0">
                <a:solidFill>
                  <a:schemeClr val="bg1"/>
                </a:solidFill>
              </a:rPr>
              <a:t> </a:t>
            </a:r>
            <a:r>
              <a:rPr lang="sr-Cyrl-RS" dirty="0" smtClean="0">
                <a:solidFill>
                  <a:schemeClr val="bg1"/>
                </a:solidFill>
              </a:rPr>
              <a:t>милиона динара, пренета средства из ранијих година у износу од </a:t>
            </a:r>
            <a:r>
              <a:rPr lang="sr-Latn-RS" dirty="0" smtClean="0">
                <a:solidFill>
                  <a:schemeClr val="bg1"/>
                </a:solidFill>
              </a:rPr>
              <a:t>9</a:t>
            </a:r>
            <a:r>
              <a:rPr lang="sr-Cyrl-RS" dirty="0" smtClean="0">
                <a:solidFill>
                  <a:schemeClr val="bg1"/>
                </a:solidFill>
              </a:rPr>
              <a:t> милиона динара</a:t>
            </a:r>
            <a:r>
              <a:rPr lang="sr-Latn-RS" dirty="0" smtClean="0">
                <a:solidFill>
                  <a:schemeClr val="bg1"/>
                </a:solidFill>
              </a:rPr>
              <a:t> </a:t>
            </a:r>
            <a:r>
              <a:rPr lang="sr-Cyrl-RS" dirty="0" smtClean="0">
                <a:solidFill>
                  <a:schemeClr val="bg1"/>
                </a:solidFill>
              </a:rPr>
              <a:t>и средства од међународних донација у износу од 48 милиона динара. </a:t>
            </a:r>
            <a:endParaRPr lang="sr-Cyrl-RS" dirty="0">
              <a:solidFill>
                <a:schemeClr val="bg1"/>
              </a:solidFill>
            </a:endParaRPr>
          </a:p>
        </p:txBody>
      </p:sp>
      <p:grpSp>
        <p:nvGrpSpPr>
          <p:cNvPr id="8" name="Group 7"/>
          <p:cNvGrpSpPr/>
          <p:nvPr/>
        </p:nvGrpSpPr>
        <p:grpSpPr>
          <a:xfrm>
            <a:off x="714348" y="5000636"/>
            <a:ext cx="1563220" cy="1563220"/>
            <a:chOff x="1894" y="33941"/>
            <a:chExt cx="1563220" cy="1563220"/>
          </a:xfrm>
        </p:grpSpPr>
        <p:sp>
          <p:nvSpPr>
            <p:cNvPr id="9" name="Oval 8"/>
            <p:cNvSpPr/>
            <p:nvPr/>
          </p:nvSpPr>
          <p:spPr>
            <a:xfrm>
              <a:off x="1894" y="33941"/>
              <a:ext cx="1563220" cy="1563220"/>
            </a:xfrm>
            <a:prstGeom prst="ellipse">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0" name="Oval 4"/>
            <p:cNvSpPr/>
            <p:nvPr/>
          </p:nvSpPr>
          <p:spPr>
            <a:xfrm>
              <a:off x="230822" y="262869"/>
              <a:ext cx="1105364" cy="110536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solidFill>
                    <a:schemeClr val="bg1"/>
                  </a:solidFill>
                </a:rPr>
                <a:t>Средства из буџета општине </a:t>
              </a:r>
              <a:endParaRPr lang="sr-Cyrl-RS" sz="1400" kern="1200" dirty="0" smtClean="0">
                <a:solidFill>
                  <a:schemeClr val="bg1"/>
                </a:solidFill>
              </a:endParaRPr>
            </a:p>
            <a:p>
              <a:pPr lvl="0" algn="ctr" defTabSz="622300">
                <a:lnSpc>
                  <a:spcPct val="90000"/>
                </a:lnSpc>
                <a:spcBef>
                  <a:spcPct val="0"/>
                </a:spcBef>
                <a:spcAft>
                  <a:spcPct val="35000"/>
                </a:spcAft>
              </a:pPr>
              <a:r>
                <a:rPr lang="sr-Cyrl-RS" sz="1400" dirty="0" smtClean="0">
                  <a:solidFill>
                    <a:schemeClr val="bg1"/>
                  </a:solidFill>
                </a:rPr>
                <a:t>537</a:t>
              </a:r>
              <a:endParaRPr lang="en-US" sz="1400" kern="1200" dirty="0">
                <a:solidFill>
                  <a:schemeClr val="bg1"/>
                </a:solidFill>
              </a:endParaRPr>
            </a:p>
          </p:txBody>
        </p:sp>
      </p:grpSp>
      <p:grpSp>
        <p:nvGrpSpPr>
          <p:cNvPr id="12" name="Group 11"/>
          <p:cNvGrpSpPr/>
          <p:nvPr/>
        </p:nvGrpSpPr>
        <p:grpSpPr>
          <a:xfrm>
            <a:off x="2500298" y="5429264"/>
            <a:ext cx="906667" cy="906667"/>
            <a:chOff x="1692048" y="362218"/>
            <a:chExt cx="906667" cy="906667"/>
          </a:xfrm>
        </p:grpSpPr>
        <p:sp>
          <p:nvSpPr>
            <p:cNvPr id="13" name="Plus 12"/>
            <p:cNvSpPr/>
            <p:nvPr/>
          </p:nvSpPr>
          <p:spPr>
            <a:xfrm>
              <a:off x="1692048" y="362218"/>
              <a:ext cx="906667" cy="906667"/>
            </a:xfrm>
            <a:prstGeom prst="mathPlus">
              <a:avLst/>
            </a:prstGeom>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4" name="Plus 4"/>
            <p:cNvSpPr/>
            <p:nvPr/>
          </p:nvSpPr>
          <p:spPr>
            <a:xfrm>
              <a:off x="1812227" y="708927"/>
              <a:ext cx="666309" cy="2132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sp>
        <p:nvSpPr>
          <p:cNvPr id="16" name="Oval 15"/>
          <p:cNvSpPr/>
          <p:nvPr/>
        </p:nvSpPr>
        <p:spPr>
          <a:xfrm>
            <a:off x="3500430" y="5072074"/>
            <a:ext cx="1563220" cy="1563220"/>
          </a:xfrm>
          <a:prstGeom prst="ellipse">
            <a:avLst/>
          </a:prstGeom>
        </p:spPr>
        <p:style>
          <a:lnRef idx="2">
            <a:schemeClr val="lt1">
              <a:hueOff val="0"/>
              <a:satOff val="0"/>
              <a:lumOff val="0"/>
              <a:alphaOff val="0"/>
            </a:schemeClr>
          </a:lnRef>
          <a:fillRef idx="1">
            <a:schemeClr val="accent4">
              <a:hueOff val="-246306"/>
              <a:satOff val="7355"/>
              <a:lumOff val="2843"/>
              <a:alphaOff val="0"/>
            </a:schemeClr>
          </a:fillRef>
          <a:effectRef idx="0">
            <a:schemeClr val="accent4">
              <a:hueOff val="-246306"/>
              <a:satOff val="7355"/>
              <a:lumOff val="2843"/>
              <a:alphaOff val="0"/>
            </a:schemeClr>
          </a:effectRef>
          <a:fontRef idx="minor">
            <a:schemeClr val="lt1"/>
          </a:fontRef>
        </p:style>
        <p:txBody>
          <a:bodyPr/>
          <a:lstStyle/>
          <a:p>
            <a:pPr algn="ctr"/>
            <a:r>
              <a:rPr lang="sr-Cyrl-RS" sz="1400" dirty="0" smtClean="0">
                <a:solidFill>
                  <a:schemeClr val="bg1"/>
                </a:solidFill>
              </a:rPr>
              <a:t>Средства из осталих извора</a:t>
            </a:r>
          </a:p>
          <a:p>
            <a:pPr algn="ctr"/>
            <a:r>
              <a:rPr lang="sr-Latn-RS" sz="1400" dirty="0" smtClean="0">
                <a:solidFill>
                  <a:schemeClr val="bg1"/>
                </a:solidFill>
              </a:rPr>
              <a:t>67</a:t>
            </a:r>
            <a:endParaRPr lang="sr-Cyrl-RS" sz="1400" dirty="0" smtClean="0">
              <a:solidFill>
                <a:schemeClr val="bg1"/>
              </a:solidFill>
            </a:endParaRPr>
          </a:p>
          <a:p>
            <a:r>
              <a:rPr lang="sr-Cyrl-RS" sz="1400" dirty="0" smtClean="0">
                <a:solidFill>
                  <a:schemeClr val="bg1"/>
                </a:solidFill>
              </a:rPr>
              <a:t>         </a:t>
            </a:r>
          </a:p>
          <a:p>
            <a:endParaRPr lang="en-US" sz="1400" dirty="0"/>
          </a:p>
        </p:txBody>
      </p:sp>
      <p:grpSp>
        <p:nvGrpSpPr>
          <p:cNvPr id="18" name="Group 17"/>
          <p:cNvGrpSpPr/>
          <p:nvPr/>
        </p:nvGrpSpPr>
        <p:grpSpPr>
          <a:xfrm>
            <a:off x="5143504" y="5429264"/>
            <a:ext cx="906667" cy="906667"/>
            <a:chOff x="4415803" y="362218"/>
            <a:chExt cx="906667" cy="906667"/>
          </a:xfrm>
        </p:grpSpPr>
        <p:sp>
          <p:nvSpPr>
            <p:cNvPr id="19" name="Equal 18"/>
            <p:cNvSpPr/>
            <p:nvPr/>
          </p:nvSpPr>
          <p:spPr>
            <a:xfrm>
              <a:off x="4415803" y="362218"/>
              <a:ext cx="906667" cy="906667"/>
            </a:xfrm>
            <a:prstGeom prst="mathEqual">
              <a:avLst/>
            </a:prstGeom>
          </p:spPr>
          <p:style>
            <a:lnRef idx="0">
              <a:schemeClr val="lt1">
                <a:hueOff val="0"/>
                <a:satOff val="0"/>
                <a:lumOff val="0"/>
                <a:alphaOff val="0"/>
              </a:schemeClr>
            </a:lnRef>
            <a:fillRef idx="1">
              <a:schemeClr val="accent4">
                <a:hueOff val="-492612"/>
                <a:satOff val="14709"/>
                <a:lumOff val="5686"/>
                <a:alphaOff val="0"/>
              </a:schemeClr>
            </a:fillRef>
            <a:effectRef idx="0">
              <a:schemeClr val="accent4">
                <a:hueOff val="-492612"/>
                <a:satOff val="14709"/>
                <a:lumOff val="5686"/>
                <a:alphaOff val="0"/>
              </a:schemeClr>
            </a:effectRef>
            <a:fontRef idx="minor">
              <a:schemeClr val="lt1"/>
            </a:fontRef>
          </p:style>
        </p:sp>
        <p:sp>
          <p:nvSpPr>
            <p:cNvPr id="20" name="Equal 4"/>
            <p:cNvSpPr/>
            <p:nvPr/>
          </p:nvSpPr>
          <p:spPr>
            <a:xfrm>
              <a:off x="4535982" y="548991"/>
              <a:ext cx="666309" cy="5331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grpSp>
        <p:nvGrpSpPr>
          <p:cNvPr id="22" name="Group 21"/>
          <p:cNvGrpSpPr/>
          <p:nvPr/>
        </p:nvGrpSpPr>
        <p:grpSpPr>
          <a:xfrm>
            <a:off x="6357950" y="5214950"/>
            <a:ext cx="2037532" cy="1322765"/>
            <a:chOff x="5449405" y="154169"/>
            <a:chExt cx="2037532" cy="1322765"/>
          </a:xfrm>
        </p:grpSpPr>
        <p:sp>
          <p:nvSpPr>
            <p:cNvPr id="23" name="Oval 22"/>
            <p:cNvSpPr/>
            <p:nvPr/>
          </p:nvSpPr>
          <p:spPr>
            <a:xfrm>
              <a:off x="5449405" y="154169"/>
              <a:ext cx="2037532" cy="1322765"/>
            </a:xfrm>
            <a:prstGeom prst="ellipse">
              <a:avLst/>
            </a:prstGeom>
          </p:spPr>
          <p:style>
            <a:lnRef idx="2">
              <a:schemeClr val="lt1">
                <a:hueOff val="0"/>
                <a:satOff val="0"/>
                <a:lumOff val="0"/>
                <a:alphaOff val="0"/>
              </a:schemeClr>
            </a:lnRef>
            <a:fillRef idx="1">
              <a:schemeClr val="accent4">
                <a:hueOff val="-492612"/>
                <a:satOff val="14709"/>
                <a:lumOff val="5686"/>
                <a:alphaOff val="0"/>
              </a:schemeClr>
            </a:fillRef>
            <a:effectRef idx="0">
              <a:schemeClr val="accent4">
                <a:hueOff val="-492612"/>
                <a:satOff val="14709"/>
                <a:lumOff val="5686"/>
                <a:alphaOff val="0"/>
              </a:schemeClr>
            </a:effectRef>
            <a:fontRef idx="minor">
              <a:schemeClr val="lt1"/>
            </a:fontRef>
          </p:style>
        </p:sp>
        <p:sp>
          <p:nvSpPr>
            <p:cNvPr id="24" name="Oval 4"/>
            <p:cNvSpPr/>
            <p:nvPr/>
          </p:nvSpPr>
          <p:spPr>
            <a:xfrm>
              <a:off x="5747795" y="347883"/>
              <a:ext cx="1440752" cy="9353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600" kern="1200" dirty="0">
                  <a:solidFill>
                    <a:schemeClr val="bg1"/>
                  </a:solidFill>
                </a:rPr>
                <a:t>Укупан буџет општине </a:t>
              </a:r>
              <a:endParaRPr lang="sr-Cyrl-RS" sz="1600" kern="1200" dirty="0" smtClean="0">
                <a:solidFill>
                  <a:schemeClr val="bg1"/>
                </a:solidFill>
              </a:endParaRPr>
            </a:p>
            <a:p>
              <a:pPr lvl="0" algn="ctr" defTabSz="577850">
                <a:lnSpc>
                  <a:spcPct val="90000"/>
                </a:lnSpc>
                <a:spcBef>
                  <a:spcPct val="0"/>
                </a:spcBef>
                <a:spcAft>
                  <a:spcPct val="35000"/>
                </a:spcAft>
              </a:pPr>
              <a:r>
                <a:rPr lang="sr-Latn-RS" sz="1600" dirty="0" smtClean="0">
                  <a:solidFill>
                    <a:schemeClr val="bg1"/>
                  </a:solidFill>
                </a:rPr>
                <a:t>604</a:t>
              </a:r>
              <a:endParaRPr lang="en-US" sz="1600" kern="1200" dirty="0">
                <a:solidFill>
                  <a:schemeClr val="bg1"/>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Cyrl-RS" sz="4400" dirty="0" smtClean="0"/>
              <a:t>Шта су приходи и примања буџета</a:t>
            </a:r>
            <a:endParaRPr lang="en-US" dirty="0"/>
          </a:p>
        </p:txBody>
      </p:sp>
      <p:sp>
        <p:nvSpPr>
          <p:cNvPr id="3" name="Content Placeholder 2"/>
          <p:cNvSpPr>
            <a:spLocks noGrp="1"/>
          </p:cNvSpPr>
          <p:nvPr>
            <p:ph idx="1"/>
          </p:nvPr>
        </p:nvSpPr>
        <p:spPr/>
        <p:txBody>
          <a:bodyPr>
            <a:normAutofit fontScale="47500" lnSpcReduction="20000"/>
          </a:bodyPr>
          <a:lstStyle/>
          <a:p>
            <a:pPr lvl="0" algn="just">
              <a:buFont typeface="Wingdings" pitchFamily="2" charset="2"/>
              <a:buChar char="ü"/>
            </a:pPr>
            <a:r>
              <a:rPr lang="sr-Cyrl-RS" sz="2900" b="1" dirty="0" smtClean="0">
                <a:solidFill>
                  <a:schemeClr val="bg1"/>
                </a:solidFill>
              </a:rPr>
              <a:t>ПОРЕСКИ ПРИХОДИ </a:t>
            </a:r>
            <a:r>
              <a:rPr lang="sr-Cyrl-RS" sz="2900" dirty="0" smtClean="0">
                <a:solidFill>
                  <a:schemeClr val="bg1"/>
                </a:solidFill>
              </a:rPr>
              <a:t>обухватају 77% пореза на зараде (остатак припада буџету државе), порезе на приходе од самосталних делатности, </a:t>
            </a:r>
            <a:r>
              <a:rPr lang="sr-Cyrl-CS" sz="2900" dirty="0" smtClean="0">
                <a:solidFill>
                  <a:schemeClr val="bg1"/>
                </a:solidFill>
              </a:rPr>
              <a:t>на приходе од пољопривреде и шумарства, непокретности, давања у закуп покретних ствари,</a:t>
            </a:r>
            <a:r>
              <a:rPr lang="sr-Latn-RS" sz="2900" dirty="0" smtClean="0">
                <a:solidFill>
                  <a:schemeClr val="bg1"/>
                </a:solidFill>
              </a:rPr>
              <a:t> </a:t>
            </a:r>
            <a:r>
              <a:rPr lang="sr-Cyrl-CS" sz="2900" dirty="0" smtClean="0">
                <a:solidFill>
                  <a:schemeClr val="bg1"/>
                </a:solidFill>
              </a:rPr>
              <a:t>порез на наслеђе и поклон, порез на пренос апсолутних права, које наплаћује Пореска управа Републике Србије. Затим порези на имовину и порези на добра и услуге које наплаћује локална пореска администрација. </a:t>
            </a:r>
          </a:p>
          <a:p>
            <a:pPr algn="just">
              <a:buFont typeface="Wingdings" pitchFamily="2" charset="2"/>
              <a:buChar char="ü"/>
            </a:pPr>
            <a:r>
              <a:rPr lang="sr-Cyrl-CS" sz="2900" b="1" dirty="0" smtClean="0">
                <a:solidFill>
                  <a:schemeClr val="bg1"/>
                </a:solidFill>
              </a:rPr>
              <a:t>ДОНАЦИЈЕ И ТРАНСФЕРИ - </a:t>
            </a:r>
            <a:r>
              <a:rPr lang="sr-Cyrl-CS" sz="2900" b="1" i="1" dirty="0" smtClean="0">
                <a:solidFill>
                  <a:schemeClr val="bg1"/>
                </a:solidFill>
              </a:rPr>
              <a:t>Донације</a:t>
            </a:r>
            <a:r>
              <a:rPr lang="sr-Cyrl-CS" sz="2900" b="1" dirty="0" smtClean="0">
                <a:solidFill>
                  <a:schemeClr val="bg1"/>
                </a:solidFill>
              </a:rPr>
              <a:t> </a:t>
            </a:r>
            <a:r>
              <a:rPr lang="sr-Cyrl-CS" sz="2900" dirty="0" smtClean="0">
                <a:solidFill>
                  <a:schemeClr val="bg1"/>
                </a:solidFill>
              </a:rPr>
              <a:t>се добијају од домаћих и страних инвеститора за различите пројекте. </a:t>
            </a:r>
            <a:r>
              <a:rPr lang="sr-Cyrl-CS" sz="2900" b="1" i="1" dirty="0" smtClean="0">
                <a:solidFill>
                  <a:schemeClr val="bg1"/>
                </a:solidFill>
              </a:rPr>
              <a:t>Трансфери </a:t>
            </a:r>
            <a:r>
              <a:rPr lang="sr-Cyrl-CS" sz="2900" dirty="0" smtClean="0">
                <a:solidFill>
                  <a:schemeClr val="bg1"/>
                </a:solidFill>
              </a:rPr>
              <a:t>представљају пренос новчаних средстава из буџета Републике (или АП). Општина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општину (као што је комасација, превоз ученика и студената, изградња вртића и сл.).</a:t>
            </a:r>
          </a:p>
          <a:p>
            <a:pPr algn="just">
              <a:buFont typeface="Wingdings" pitchFamily="2" charset="2"/>
              <a:buChar char="ü"/>
            </a:pPr>
            <a:r>
              <a:rPr lang="sr-Cyrl-RS" sz="2900" b="1" dirty="0" smtClean="0">
                <a:solidFill>
                  <a:schemeClr val="bg1"/>
                </a:solidFill>
              </a:rPr>
              <a:t>НЕПОРЕСКИ ПРИХОДИ </a:t>
            </a:r>
            <a:r>
              <a:rPr lang="sr-Cyrl-RS" sz="2900" dirty="0" smtClean="0">
                <a:solidFill>
                  <a:schemeClr val="bg1"/>
                </a:solidFill>
              </a:rPr>
              <a:t>прикупљају се од правних и физичких лица за коришћење јавних добара (накнаде), за пружање одређених јавних услуга (таксе), за кршењ</a:t>
            </a:r>
            <a:r>
              <a:rPr lang="en-US" sz="2900" dirty="0" smtClean="0">
                <a:solidFill>
                  <a:schemeClr val="bg1"/>
                </a:solidFill>
              </a:rPr>
              <a:t>e </a:t>
            </a:r>
            <a:r>
              <a:rPr lang="sr-Cyrl-RS" sz="2900" dirty="0" smtClean="0">
                <a:solidFill>
                  <a:schemeClr val="bg1"/>
                </a:solidFill>
              </a:rPr>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2900" b="1" dirty="0" smtClean="0">
                <a:solidFill>
                  <a:schemeClr val="bg1"/>
                </a:solidFill>
              </a:rPr>
              <a:t>ПРИМАЊА ОД ПРОДАЈЕ НЕФИНАНСИЈСКЕ ИМОВИНЕ </a:t>
            </a:r>
            <a:r>
              <a:rPr lang="sr-Cyrl-RS" sz="2900" dirty="0" smtClean="0">
                <a:solidFill>
                  <a:schemeClr val="bg1"/>
                </a:solidFill>
              </a:rPr>
              <a:t>се остварују продајом непокретности и покретних ствари у власништву општине.</a:t>
            </a:r>
          </a:p>
          <a:p>
            <a:pPr algn="just">
              <a:buFont typeface="Wingdings" pitchFamily="2" charset="2"/>
              <a:buChar char="ü"/>
            </a:pPr>
            <a:r>
              <a:rPr lang="ru-RU" sz="2900" b="1" dirty="0" smtClean="0">
                <a:solidFill>
                  <a:schemeClr val="bg1"/>
                </a:solidFill>
              </a:rPr>
              <a:t>ПРИМАЊА ОД ПРОДАЈЕ ФИНАНСИЈСКЕ ИМОВИНЕ </a:t>
            </a:r>
            <a:r>
              <a:rPr lang="ru-RU" sz="2900" dirty="0" smtClean="0">
                <a:solidFill>
                  <a:schemeClr val="bg1"/>
                </a:solidFill>
              </a:rPr>
              <a:t>се остварују на основу повраћаја кредита које је општина дала ранијих година преко Фонда за развој општине.</a:t>
            </a:r>
          </a:p>
          <a:p>
            <a:pPr algn="just">
              <a:buFont typeface="Wingdings" pitchFamily="2" charset="2"/>
              <a:buChar char="ü"/>
            </a:pPr>
            <a:r>
              <a:rPr lang="ru-RU" sz="2900" b="1" dirty="0" smtClean="0">
                <a:solidFill>
                  <a:schemeClr val="bg1"/>
                </a:solidFill>
              </a:rPr>
              <a:t>ПРЕНЕТА СРЕДСТВА ИЗ РАНИЈИХ ГОДИНА представљају нераспоређени вишак прихода из ранијих година.</a:t>
            </a:r>
          </a:p>
          <a:p>
            <a:pPr algn="just">
              <a:buFont typeface="Wingdings" pitchFamily="2" charset="2"/>
              <a:buChar char="ü"/>
            </a:pPr>
            <a:r>
              <a:rPr lang="ru-RU" sz="2900" b="1" dirty="0" smtClean="0">
                <a:solidFill>
                  <a:schemeClr val="bg1"/>
                </a:solidFill>
              </a:rPr>
              <a:t>ОСТАЛИ ПРИХОДИ обухватају трансфере од физичких и правних лица у корист општине, као и све неодређене и мешовите приходе.</a:t>
            </a:r>
            <a:endParaRPr lang="en-US" sz="2900" b="1" dirty="0" smtClean="0">
              <a:solidFill>
                <a:schemeClr val="bg1"/>
              </a:solidFill>
            </a:endParaRPr>
          </a:p>
          <a:p>
            <a:pPr lvl="0">
              <a:buFont typeface="Wingdings" pitchFamily="2" charset="2"/>
              <a:buChar char="ü"/>
            </a:pPr>
            <a:endParaRPr lang="sr-Cyrl-CS" sz="2900" dirty="0" smtClean="0">
              <a:solidFill>
                <a:schemeClr val="bg1"/>
              </a:solidFill>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265</TotalTime>
  <Words>1325</Words>
  <Application>Microsoft Office PowerPoint</Application>
  <PresentationFormat>On-screen Show (4:3)</PresentationFormat>
  <Paragraphs>242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Apex</vt:lpstr>
      <vt:lpstr>Општина Жагубица</vt:lpstr>
      <vt:lpstr> САДРЖАЈ </vt:lpstr>
      <vt:lpstr>PowerPoint Presentation</vt:lpstr>
      <vt:lpstr>Ко се све финансира из буџета?</vt:lpstr>
      <vt:lpstr>Како настаје буџет општине?</vt:lpstr>
      <vt:lpstr>Ко све може да учествује у изради буџета?</vt:lpstr>
      <vt:lpstr>На основу чега се доноси буџет?</vt:lpstr>
      <vt:lpstr>Како се пуни општинска каса?</vt:lpstr>
      <vt:lpstr>Шта су приходи и примања буџета</vt:lpstr>
      <vt:lpstr>Структура планираних прихода и примања за 2022.годину</vt:lpstr>
      <vt:lpstr>На шта се троше јавна средства?</vt:lpstr>
      <vt:lpstr>Шта су расходи и издаци буџета?</vt:lpstr>
      <vt:lpstr>Структура планираних расхода и издатака буџета за 2022.годину</vt:lpstr>
      <vt:lpstr>Расходи буџета по програмима</vt:lpstr>
      <vt:lpstr>Расходи буџета расподељени по буџетским корисницима</vt:lpstr>
      <vt:lpstr>Структура расхода по буџетским корисницима</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Жагубица</dc:title>
  <dc:creator>Nikolina</dc:creator>
  <cp:lastModifiedBy>Administrator</cp:lastModifiedBy>
  <cp:revision>34</cp:revision>
  <dcterms:created xsi:type="dcterms:W3CDTF">2021-12-07T19:09:31Z</dcterms:created>
  <dcterms:modified xsi:type="dcterms:W3CDTF">2021-12-13T13:17:11Z</dcterms:modified>
</cp:coreProperties>
</file>